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12192000"/>
  <p:notesSz cx="6858000" cy="9144000"/>
  <p:embeddedFontLst>
    <p:embeddedFont>
      <p:font typeface="Gill Sans"/>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41" roundtripDataSignature="AMtx7mh/LwiQ/OG1BYwaUkYZeGfKrlXU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illSans-bold.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GillSans-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testing.md"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testing.md"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Introduction by Simran</a:t>
            </a:r>
            <a:br>
              <a:rPr lang="en-US"/>
            </a:br>
            <a:r>
              <a:rPr lang="en-US"/>
              <a:t>Hello my name is Simran, Hashir, Muhammad</a:t>
            </a:r>
            <a:br>
              <a:rPr lang="en-US"/>
            </a:br>
            <a:br>
              <a:rPr lang="en-US"/>
            </a:br>
            <a:r>
              <a:rPr lang="en-US"/>
              <a:t>This is our project for ENSE 375, Software Testing And Validation, Called NextPay….</a:t>
            </a:r>
            <a:endParaRPr/>
          </a:p>
        </p:txBody>
      </p:sp>
      <p:sp>
        <p:nvSpPr>
          <p:cNvPr id="46" name="Google Shape;4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7217dd6aa9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g37217dd6aa9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Muhammad</a:t>
            </a:r>
            <a:endParaRPr/>
          </a:p>
        </p:txBody>
      </p:sp>
      <p:sp>
        <p:nvSpPr>
          <p:cNvPr id="114" name="Google Shape;114;g37217dd6aa9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7217dd6aa9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37217dd6aa9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Hashir</a:t>
            </a:r>
            <a:endParaRPr/>
          </a:p>
        </p:txBody>
      </p:sp>
      <p:sp>
        <p:nvSpPr>
          <p:cNvPr id="121" name="Google Shape;121;g37217dd6aa9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7217dd6aa9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7217dd6aa9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Simran</a:t>
            </a:r>
            <a:br>
              <a:rPr lang="en-US"/>
            </a:br>
            <a:r>
              <a:rPr lang="en-US"/>
              <a:t>list criterion, talk about </a:t>
            </a:r>
            <a:r>
              <a:rPr lang="en-US"/>
              <a:t>solutions</a:t>
            </a:r>
            <a:r>
              <a:rPr lang="en-US"/>
              <a:t> (keep it brief)</a:t>
            </a:r>
            <a:endParaRPr/>
          </a:p>
        </p:txBody>
      </p:sp>
      <p:sp>
        <p:nvSpPr>
          <p:cNvPr id="128" name="Google Shape;128;g37217dd6aa9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Go to github, </a:t>
            </a:r>
            <a:r>
              <a:rPr lang="en-US" u="sng">
                <a:solidFill>
                  <a:schemeClr val="hlink"/>
                </a:solidFill>
                <a:hlinkClick r:id="rId2"/>
              </a:rPr>
              <a:t>testing.md</a:t>
            </a:r>
            <a:r>
              <a:rPr lang="en-US"/>
              <a:t>, go one by one on what we are doing.</a:t>
            </a:r>
            <a:endParaRPr/>
          </a:p>
        </p:txBody>
      </p:sp>
      <p:sp>
        <p:nvSpPr>
          <p:cNvPr id="135" name="Google Shape;13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73fe3ef0e2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g373fe3ef0e2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Go to github, </a:t>
            </a:r>
            <a:r>
              <a:rPr lang="en-US" u="sng">
                <a:solidFill>
                  <a:schemeClr val="hlink"/>
                </a:solidFill>
                <a:hlinkClick r:id="rId2"/>
              </a:rPr>
              <a:t>testing.md</a:t>
            </a:r>
            <a:r>
              <a:rPr lang="en-US"/>
              <a:t>, go one by one on what we are doing.</a:t>
            </a:r>
            <a:endParaRPr/>
          </a:p>
        </p:txBody>
      </p:sp>
      <p:sp>
        <p:nvSpPr>
          <p:cNvPr id="144" name="Google Shape;144;g373fe3ef0e2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73fe3ef0e2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73fe3ef0e2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373fe3ef0e2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73fe3ef0e2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73fe3ef0e2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373fe3ef0e2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73fe27ff7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73fe27ff7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373fe27ff7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73fe27ff7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73fe27ff7d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373fe27ff7d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73fe3ef0e2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73fe3ef0e2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373fe3ef0e2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 name="Google Shape;5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Simran Covers</a:t>
            </a:r>
            <a:endParaRPr/>
          </a:p>
        </p:txBody>
      </p:sp>
      <p:sp>
        <p:nvSpPr>
          <p:cNvPr id="55" name="Google Shape;5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73fe3ef0e2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73fe3ef0e2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g373fe3ef0e2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73fe3ef0e2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73fe3ef0e2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373fe3ef0e2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73fe3ef0e2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73fe3ef0e2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373fe3ef0e2_0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73fe3ef0e2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73fe3ef0e2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373fe3ef0e2_0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73fe3ef0e2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73fe3ef0e2_0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373fe3ef0e2_0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73fe3ef0e2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73fe3ef0e2_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373fe3ef0e2_0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73fe3ef0e2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73fe3ef0e2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373fe3ef0e2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73fe3ef0e2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73fe3ef0e2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373fe3ef0e2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7217dd6aa9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7217dd6aa9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37217dd6aa9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Muhammad Speaks</a:t>
            </a:r>
            <a:endParaRPr/>
          </a:p>
        </p:txBody>
      </p:sp>
      <p:sp>
        <p:nvSpPr>
          <p:cNvPr id="62" name="Google Shape;6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7239edf15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7239edf15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900">
              <a:solidFill>
                <a:srgbClr val="CCCCCC"/>
              </a:solidFill>
              <a:highlight>
                <a:srgbClr val="1F1F1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 Task 3 which is the db, and task 6 </a:t>
            </a:r>
            <a:r>
              <a:rPr lang="en-US" sz="1100">
                <a:latin typeface="Arial"/>
                <a:ea typeface="Arial"/>
                <a:cs typeface="Arial"/>
                <a:sym typeface="Arial"/>
              </a:rPr>
              <a:t>which</a:t>
            </a:r>
            <a:r>
              <a:rPr lang="en-US" sz="1100">
                <a:latin typeface="Arial"/>
                <a:ea typeface="Arial"/>
                <a:cs typeface="Arial"/>
                <a:sym typeface="Arial"/>
              </a:rPr>
              <a:t> is the export, auth, refactoring tasks, each have about 1 week slack, giving flexibility.</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 All tasks have zero slack time.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 Critical Path: Task1-&gt;Task2-&gt;task4-&gt;task5-&gt;task7-&gt;task8</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58" name="Google Shape;258;g37239edf15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Muhammad</a:t>
            </a:r>
            <a:endParaRPr/>
          </a:p>
        </p:txBody>
      </p:sp>
      <p:sp>
        <p:nvSpPr>
          <p:cNvPr id="265" name="Google Shape;26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7243a92f95_2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37243a92f95_2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Muhammad</a:t>
            </a:r>
            <a:endParaRPr/>
          </a:p>
        </p:txBody>
      </p:sp>
      <p:sp>
        <p:nvSpPr>
          <p:cNvPr id="272" name="Google Shape;272;g37243a92f95_2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73ce954d12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73ce954d12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Muhammad</a:t>
            </a:r>
            <a:endParaRPr/>
          </a:p>
        </p:txBody>
      </p:sp>
      <p:sp>
        <p:nvSpPr>
          <p:cNvPr id="279" name="Google Shape;279;g373ce954d12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Muhammad</a:t>
            </a:r>
            <a:endParaRPr/>
          </a:p>
        </p:txBody>
      </p:sp>
      <p:sp>
        <p:nvSpPr>
          <p:cNvPr id="72" name="Google Shape;7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 name="Google Shape;7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Hashir</a:t>
            </a:r>
            <a:endParaRPr/>
          </a:p>
        </p:txBody>
      </p:sp>
      <p:sp>
        <p:nvSpPr>
          <p:cNvPr id="79" name="Google Shape;7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73ce954d12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g373ce954d12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Hashir</a:t>
            </a:r>
            <a:endParaRPr/>
          </a:p>
        </p:txBody>
      </p:sp>
      <p:sp>
        <p:nvSpPr>
          <p:cNvPr id="86" name="Google Shape;86;g373ce954d12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7217dd6a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g37217dd6aa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Simran</a:t>
            </a:r>
            <a:endParaRPr/>
          </a:p>
        </p:txBody>
      </p:sp>
      <p:sp>
        <p:nvSpPr>
          <p:cNvPr id="93" name="Google Shape;93;g37217dd6aa9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73e8196e82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 name="Google Shape;99;g373e8196e82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Muhammad</a:t>
            </a:r>
            <a:endParaRPr/>
          </a:p>
        </p:txBody>
      </p:sp>
      <p:sp>
        <p:nvSpPr>
          <p:cNvPr id="100" name="Google Shape;100;g373e8196e82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Simran</a:t>
            </a:r>
            <a:endParaRPr/>
          </a:p>
        </p:txBody>
      </p:sp>
      <p:sp>
        <p:nvSpPr>
          <p:cNvPr id="107" name="Google Shape;10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rgbClr val="005937"/>
        </a:solidFill>
      </p:bgPr>
    </p:bg>
    <p:spTree>
      <p:nvGrpSpPr>
        <p:cNvPr id="10" name="Shape 10"/>
        <p:cNvGrpSpPr/>
        <p:nvPr/>
      </p:nvGrpSpPr>
      <p:grpSpPr>
        <a:xfrm>
          <a:off x="0" y="0"/>
          <a:ext cx="0" cy="0"/>
          <a:chOff x="0" y="0"/>
          <a:chExt cx="0" cy="0"/>
        </a:xfrm>
      </p:grpSpPr>
      <p:pic>
        <p:nvPicPr>
          <p:cNvPr descr="A picture containing text, swimming, ocean floor&#10;&#10;Description automatically generated" id="11" name="Google Shape;11;p1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2" name="Google Shape;12;p11"/>
          <p:cNvSpPr txBox="1"/>
          <p:nvPr>
            <p:ph type="ctrTitle"/>
          </p:nvPr>
        </p:nvSpPr>
        <p:spPr>
          <a:xfrm>
            <a:off x="838200" y="772319"/>
            <a:ext cx="10734040" cy="165576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FFC629"/>
              </a:buClr>
              <a:buSzPts val="6000"/>
              <a:buFont typeface="Arial"/>
              <a:buNone/>
              <a:defRPr b="0" i="0" sz="6000" u="none" cap="none" strike="noStrike">
                <a:solidFill>
                  <a:srgbClr val="FFC62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1"/>
          <p:cNvSpPr txBox="1"/>
          <p:nvPr>
            <p:ph idx="1" type="subTitle"/>
          </p:nvPr>
        </p:nvSpPr>
        <p:spPr>
          <a:xfrm>
            <a:off x="838200" y="2601119"/>
            <a:ext cx="10734040" cy="98536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11"/>
          <p:cNvSpPr/>
          <p:nvPr/>
        </p:nvSpPr>
        <p:spPr>
          <a:xfrm>
            <a:off x="0" y="5618480"/>
            <a:ext cx="6096000" cy="934720"/>
          </a:xfrm>
          <a:prstGeom prst="rect">
            <a:avLst/>
          </a:prstGeom>
          <a:solidFill>
            <a:srgbClr val="FFC6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 name="Google Shape;15;p11"/>
          <p:cNvSpPr/>
          <p:nvPr/>
        </p:nvSpPr>
        <p:spPr>
          <a:xfrm>
            <a:off x="6096000" y="5618320"/>
            <a:ext cx="6096000" cy="9347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6" name="Google Shape;16;p11"/>
          <p:cNvPicPr preferRelativeResize="0"/>
          <p:nvPr/>
        </p:nvPicPr>
        <p:blipFill rotWithShape="1">
          <a:blip r:embed="rId3">
            <a:alphaModFix/>
          </a:blip>
          <a:srcRect b="0" l="0" r="0" t="0"/>
          <a:stretch/>
        </p:blipFill>
        <p:spPr>
          <a:xfrm>
            <a:off x="6934200" y="5757623"/>
            <a:ext cx="3967566" cy="656115"/>
          </a:xfrm>
          <a:prstGeom prst="rect">
            <a:avLst/>
          </a:prstGeom>
          <a:noFill/>
          <a:ln>
            <a:noFill/>
          </a:ln>
        </p:spPr>
      </p:pic>
      <p:sp>
        <p:nvSpPr>
          <p:cNvPr id="17" name="Google Shape;17;p11"/>
          <p:cNvSpPr txBox="1"/>
          <p:nvPr>
            <p:ph idx="2" type="body"/>
          </p:nvPr>
        </p:nvSpPr>
        <p:spPr>
          <a:xfrm>
            <a:off x="843280" y="5811201"/>
            <a:ext cx="4643120" cy="54895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chemeClr val="lt1"/>
        </a:solidFill>
      </p:bgPr>
    </p:bg>
    <p:spTree>
      <p:nvGrpSpPr>
        <p:cNvPr id="18" name="Shape 18"/>
        <p:cNvGrpSpPr/>
        <p:nvPr/>
      </p:nvGrpSpPr>
      <p:grpSpPr>
        <a:xfrm>
          <a:off x="0" y="0"/>
          <a:ext cx="0" cy="0"/>
          <a:chOff x="0" y="0"/>
          <a:chExt cx="0" cy="0"/>
        </a:xfrm>
      </p:grpSpPr>
      <p:sp>
        <p:nvSpPr>
          <p:cNvPr id="19" name="Google Shape;19;p12"/>
          <p:cNvSpPr txBox="1"/>
          <p:nvPr>
            <p:ph idx="1" type="subTitle"/>
          </p:nvPr>
        </p:nvSpPr>
        <p:spPr>
          <a:xfrm>
            <a:off x="838200" y="1839433"/>
            <a:ext cx="5816600" cy="4200529"/>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100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20" name="Google Shape;20;p12"/>
          <p:cNvSpPr/>
          <p:nvPr/>
        </p:nvSpPr>
        <p:spPr>
          <a:xfrm flipH="1" rot="10800000">
            <a:off x="0" y="6457687"/>
            <a:ext cx="9544833" cy="45719"/>
          </a:xfrm>
          <a:prstGeom prst="rect">
            <a:avLst/>
          </a:prstGeom>
          <a:solidFill>
            <a:srgbClr val="FFC6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1" name="Google Shape;21;p12"/>
          <p:cNvPicPr preferRelativeResize="0"/>
          <p:nvPr/>
        </p:nvPicPr>
        <p:blipFill rotWithShape="1">
          <a:blip r:embed="rId2">
            <a:alphaModFix/>
          </a:blip>
          <a:srcRect b="0" l="0" r="0" t="0"/>
          <a:stretch/>
        </p:blipFill>
        <p:spPr>
          <a:xfrm>
            <a:off x="9677400" y="6291102"/>
            <a:ext cx="2291166" cy="378889"/>
          </a:xfrm>
          <a:prstGeom prst="rect">
            <a:avLst/>
          </a:prstGeom>
          <a:noFill/>
          <a:ln>
            <a:noFill/>
          </a:ln>
        </p:spPr>
      </p:pic>
      <p:sp>
        <p:nvSpPr>
          <p:cNvPr id="22" name="Google Shape;22;p12"/>
          <p:cNvSpPr/>
          <p:nvPr>
            <p:ph idx="2" type="pic"/>
          </p:nvPr>
        </p:nvSpPr>
        <p:spPr>
          <a:xfrm>
            <a:off x="7254241" y="1839913"/>
            <a:ext cx="4439920" cy="4200525"/>
          </a:xfrm>
          <a:prstGeom prst="rect">
            <a:avLst/>
          </a:prstGeom>
          <a:noFill/>
          <a:ln>
            <a:noFill/>
          </a:ln>
        </p:spPr>
      </p:sp>
      <p:sp>
        <p:nvSpPr>
          <p:cNvPr id="23" name="Google Shape;23;p12"/>
          <p:cNvSpPr txBox="1"/>
          <p:nvPr>
            <p:ph idx="3" type="body"/>
          </p:nvPr>
        </p:nvSpPr>
        <p:spPr>
          <a:xfrm>
            <a:off x="838200" y="706810"/>
            <a:ext cx="10855961" cy="74636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124734"/>
              </a:buClr>
              <a:buSzPts val="5400"/>
              <a:buFont typeface="Arial"/>
              <a:buNone/>
              <a:defRPr b="0" i="0" sz="5400" u="none" cap="none" strike="noStrike">
                <a:solidFill>
                  <a:srgbClr val="124734"/>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bg>
      <p:bgPr>
        <a:solidFill>
          <a:schemeClr val="lt1"/>
        </a:solidFill>
      </p:bgPr>
    </p:bg>
    <p:spTree>
      <p:nvGrpSpPr>
        <p:cNvPr id="24" name="Shape 24"/>
        <p:cNvGrpSpPr/>
        <p:nvPr/>
      </p:nvGrpSpPr>
      <p:grpSpPr>
        <a:xfrm>
          <a:off x="0" y="0"/>
          <a:ext cx="0" cy="0"/>
          <a:chOff x="0" y="0"/>
          <a:chExt cx="0" cy="0"/>
        </a:xfrm>
      </p:grpSpPr>
      <p:sp>
        <p:nvSpPr>
          <p:cNvPr id="25" name="Google Shape;25;p13"/>
          <p:cNvSpPr txBox="1"/>
          <p:nvPr>
            <p:ph idx="1" type="subTitle"/>
          </p:nvPr>
        </p:nvSpPr>
        <p:spPr>
          <a:xfrm>
            <a:off x="838200" y="1839433"/>
            <a:ext cx="10490200" cy="4200529"/>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1000"/>
              </a:spcBef>
              <a:spcAft>
                <a:spcPts val="0"/>
              </a:spcAft>
              <a:buClr>
                <a:srgbClr val="FFC629"/>
              </a:buClr>
              <a:buSzPts val="2200"/>
              <a:buFont typeface="Arial"/>
              <a:buChar char="•"/>
              <a:defRPr b="0" i="0" sz="2200" u="none" cap="none" strike="noStrike">
                <a:solidFill>
                  <a:schemeClr val="dk1"/>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26" name="Google Shape;26;p13"/>
          <p:cNvSpPr/>
          <p:nvPr/>
        </p:nvSpPr>
        <p:spPr>
          <a:xfrm flipH="1" rot="10800000">
            <a:off x="0" y="6457687"/>
            <a:ext cx="9544833" cy="45719"/>
          </a:xfrm>
          <a:prstGeom prst="rect">
            <a:avLst/>
          </a:prstGeom>
          <a:solidFill>
            <a:srgbClr val="FFC6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7" name="Google Shape;27;p13"/>
          <p:cNvPicPr preferRelativeResize="0"/>
          <p:nvPr/>
        </p:nvPicPr>
        <p:blipFill rotWithShape="1">
          <a:blip r:embed="rId2">
            <a:alphaModFix/>
          </a:blip>
          <a:srcRect b="0" l="0" r="0" t="0"/>
          <a:stretch/>
        </p:blipFill>
        <p:spPr>
          <a:xfrm>
            <a:off x="9677400" y="6291102"/>
            <a:ext cx="2291166" cy="378889"/>
          </a:xfrm>
          <a:prstGeom prst="rect">
            <a:avLst/>
          </a:prstGeom>
          <a:noFill/>
          <a:ln>
            <a:noFill/>
          </a:ln>
        </p:spPr>
      </p:pic>
      <p:sp>
        <p:nvSpPr>
          <p:cNvPr id="28" name="Google Shape;28;p13"/>
          <p:cNvSpPr txBox="1"/>
          <p:nvPr>
            <p:ph idx="2" type="body"/>
          </p:nvPr>
        </p:nvSpPr>
        <p:spPr>
          <a:xfrm>
            <a:off x="838200" y="706810"/>
            <a:ext cx="10855961" cy="74636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124734"/>
              </a:buClr>
              <a:buSzPts val="5400"/>
              <a:buFont typeface="Arial"/>
              <a:buNone/>
              <a:defRPr b="0" i="0" sz="5400" u="none" cap="none" strike="noStrike">
                <a:solidFill>
                  <a:srgbClr val="124734"/>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bg>
      <p:bgPr>
        <a:solidFill>
          <a:srgbClr val="005937"/>
        </a:solidFill>
      </p:bgPr>
    </p:bg>
    <p:spTree>
      <p:nvGrpSpPr>
        <p:cNvPr id="29" name="Shape 29"/>
        <p:cNvGrpSpPr/>
        <p:nvPr/>
      </p:nvGrpSpPr>
      <p:grpSpPr>
        <a:xfrm>
          <a:off x="0" y="0"/>
          <a:ext cx="0" cy="0"/>
          <a:chOff x="0" y="0"/>
          <a:chExt cx="0" cy="0"/>
        </a:xfrm>
      </p:grpSpPr>
      <p:sp>
        <p:nvSpPr>
          <p:cNvPr id="30" name="Google Shape;30;p14"/>
          <p:cNvSpPr/>
          <p:nvPr>
            <p:ph idx="2" type="pic"/>
          </p:nvPr>
        </p:nvSpPr>
        <p:spPr>
          <a:xfrm>
            <a:off x="0" y="81"/>
            <a:ext cx="12192000" cy="5618159"/>
          </a:xfrm>
          <a:prstGeom prst="rect">
            <a:avLst/>
          </a:prstGeom>
          <a:noFill/>
          <a:ln>
            <a:noFill/>
          </a:ln>
        </p:spPr>
      </p:sp>
      <p:sp>
        <p:nvSpPr>
          <p:cNvPr id="31" name="Google Shape;31;p14"/>
          <p:cNvSpPr/>
          <p:nvPr/>
        </p:nvSpPr>
        <p:spPr>
          <a:xfrm>
            <a:off x="0" y="5618480"/>
            <a:ext cx="6096000" cy="934720"/>
          </a:xfrm>
          <a:prstGeom prst="rect">
            <a:avLst/>
          </a:prstGeom>
          <a:solidFill>
            <a:srgbClr val="FFC6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 name="Google Shape;32;p14"/>
          <p:cNvSpPr/>
          <p:nvPr/>
        </p:nvSpPr>
        <p:spPr>
          <a:xfrm>
            <a:off x="6096000" y="5618320"/>
            <a:ext cx="6096000" cy="9347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3" name="Google Shape;33;p14"/>
          <p:cNvPicPr preferRelativeResize="0"/>
          <p:nvPr/>
        </p:nvPicPr>
        <p:blipFill rotWithShape="1">
          <a:blip r:embed="rId2">
            <a:alphaModFix/>
          </a:blip>
          <a:srcRect b="0" l="0" r="0" t="0"/>
          <a:stretch/>
        </p:blipFill>
        <p:spPr>
          <a:xfrm>
            <a:off x="6934200" y="5757623"/>
            <a:ext cx="3967566" cy="656115"/>
          </a:xfrm>
          <a:prstGeom prst="rect">
            <a:avLst/>
          </a:prstGeom>
          <a:noFill/>
          <a:ln>
            <a:noFill/>
          </a:ln>
        </p:spPr>
      </p:pic>
      <p:sp>
        <p:nvSpPr>
          <p:cNvPr id="34" name="Google Shape;34;p14"/>
          <p:cNvSpPr txBox="1"/>
          <p:nvPr>
            <p:ph type="ctrTitle"/>
          </p:nvPr>
        </p:nvSpPr>
        <p:spPr>
          <a:xfrm>
            <a:off x="838200" y="772319"/>
            <a:ext cx="11028680" cy="165576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FFC629"/>
              </a:buClr>
              <a:buSzPts val="6000"/>
              <a:buFont typeface="Arial"/>
              <a:buNone/>
              <a:defRPr b="0" i="0" sz="6000" u="none" cap="none" strike="noStrike">
                <a:solidFill>
                  <a:srgbClr val="FFC62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Google Shape;35;p14"/>
          <p:cNvSpPr txBox="1"/>
          <p:nvPr>
            <p:ph idx="1" type="subTitle"/>
          </p:nvPr>
        </p:nvSpPr>
        <p:spPr>
          <a:xfrm>
            <a:off x="838200" y="2601119"/>
            <a:ext cx="5054600" cy="98536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36" name="Google Shape;36;p14"/>
          <p:cNvSpPr txBox="1"/>
          <p:nvPr>
            <p:ph idx="3" type="body"/>
          </p:nvPr>
        </p:nvSpPr>
        <p:spPr>
          <a:xfrm>
            <a:off x="843280" y="5811201"/>
            <a:ext cx="4683760" cy="54895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chemeClr val="lt1"/>
        </a:solidFill>
      </p:bgPr>
    </p:bg>
    <p:spTree>
      <p:nvGrpSpPr>
        <p:cNvPr id="37" name="Shape 37"/>
        <p:cNvGrpSpPr/>
        <p:nvPr/>
      </p:nvGrpSpPr>
      <p:grpSpPr>
        <a:xfrm>
          <a:off x="0" y="0"/>
          <a:ext cx="0" cy="0"/>
          <a:chOff x="0" y="0"/>
          <a:chExt cx="0" cy="0"/>
        </a:xfrm>
      </p:grpSpPr>
      <p:sp>
        <p:nvSpPr>
          <p:cNvPr id="38" name="Google Shape;38;p15"/>
          <p:cNvSpPr/>
          <p:nvPr/>
        </p:nvSpPr>
        <p:spPr>
          <a:xfrm>
            <a:off x="0" y="5618480"/>
            <a:ext cx="6096000" cy="934720"/>
          </a:xfrm>
          <a:prstGeom prst="rect">
            <a:avLst/>
          </a:prstGeom>
          <a:solidFill>
            <a:srgbClr val="FFC62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 name="Google Shape;39;p15"/>
          <p:cNvSpPr/>
          <p:nvPr/>
        </p:nvSpPr>
        <p:spPr>
          <a:xfrm>
            <a:off x="6096000" y="5618320"/>
            <a:ext cx="6096000" cy="9347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0" name="Google Shape;40;p15"/>
          <p:cNvPicPr preferRelativeResize="0"/>
          <p:nvPr/>
        </p:nvPicPr>
        <p:blipFill rotWithShape="1">
          <a:blip r:embed="rId2">
            <a:alphaModFix/>
          </a:blip>
          <a:srcRect b="0" l="0" r="0" t="0"/>
          <a:stretch/>
        </p:blipFill>
        <p:spPr>
          <a:xfrm>
            <a:off x="6934200" y="5757623"/>
            <a:ext cx="3967566" cy="656115"/>
          </a:xfrm>
          <a:prstGeom prst="rect">
            <a:avLst/>
          </a:prstGeom>
          <a:noFill/>
          <a:ln>
            <a:noFill/>
          </a:ln>
        </p:spPr>
      </p:pic>
      <p:sp>
        <p:nvSpPr>
          <p:cNvPr id="41" name="Google Shape;41;p15"/>
          <p:cNvSpPr txBox="1"/>
          <p:nvPr>
            <p:ph idx="1" type="body"/>
          </p:nvPr>
        </p:nvSpPr>
        <p:spPr>
          <a:xfrm>
            <a:off x="843280" y="5811201"/>
            <a:ext cx="4683760" cy="54895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15"/>
          <p:cNvSpPr txBox="1"/>
          <p:nvPr>
            <p:ph idx="2" type="subTitle"/>
          </p:nvPr>
        </p:nvSpPr>
        <p:spPr>
          <a:xfrm>
            <a:off x="628650" y="2601120"/>
            <a:ext cx="8068310" cy="98536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 name="Google Shape;43;p15"/>
          <p:cNvSpPr txBox="1"/>
          <p:nvPr>
            <p:ph idx="3" type="body"/>
          </p:nvPr>
        </p:nvSpPr>
        <p:spPr>
          <a:xfrm>
            <a:off x="628650" y="707866"/>
            <a:ext cx="11170868" cy="170021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124734"/>
              </a:buClr>
              <a:buSzPts val="6000"/>
              <a:buFont typeface="Arial"/>
              <a:buNone/>
              <a:defRPr b="0" i="0" sz="6000" u="none" cap="none" strike="noStrike">
                <a:solidFill>
                  <a:srgbClr val="124734"/>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
          <p:cNvSpPr txBox="1"/>
          <p:nvPr>
            <p:ph type="ctrTitle"/>
          </p:nvPr>
        </p:nvSpPr>
        <p:spPr>
          <a:xfrm>
            <a:off x="820225" y="1221584"/>
            <a:ext cx="10734000" cy="2274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FFC629"/>
              </a:buClr>
              <a:buSzPts val="6000"/>
              <a:buFont typeface="Arial"/>
              <a:buNone/>
            </a:pPr>
            <a:r>
              <a:rPr lang="en-US"/>
              <a:t>NextPay: Your Subscriptions, Simplified</a:t>
            </a:r>
            <a:endParaRPr/>
          </a:p>
        </p:txBody>
      </p:sp>
      <p:sp>
        <p:nvSpPr>
          <p:cNvPr id="49" name="Google Shape;49;p1"/>
          <p:cNvSpPr txBox="1"/>
          <p:nvPr>
            <p:ph idx="1" type="subTitle"/>
          </p:nvPr>
        </p:nvSpPr>
        <p:spPr>
          <a:xfrm>
            <a:off x="899346" y="3014735"/>
            <a:ext cx="10734000" cy="985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a:t>Simran Gahra (200484408 )</a:t>
            </a:r>
            <a:br>
              <a:rPr lang="en-US"/>
            </a:br>
            <a:r>
              <a:rPr lang="en-US"/>
              <a:t>Hashir Owais (200483044)</a:t>
            </a:r>
            <a:endParaRPr/>
          </a:p>
          <a:p>
            <a:pPr indent="0" lvl="0" marL="0" rtl="0" algn="l">
              <a:lnSpc>
                <a:spcPct val="90000"/>
              </a:lnSpc>
              <a:spcBef>
                <a:spcPts val="0"/>
              </a:spcBef>
              <a:spcAft>
                <a:spcPts val="0"/>
              </a:spcAft>
              <a:buClr>
                <a:schemeClr val="lt1"/>
              </a:buClr>
              <a:buSzPts val="2400"/>
              <a:buNone/>
            </a:pPr>
            <a:r>
              <a:rPr lang="en-US"/>
              <a:t>Muhammad Tariq (200464392)</a:t>
            </a:r>
            <a:endParaRPr/>
          </a:p>
          <a:p>
            <a:pPr indent="0" lvl="0" marL="0" rtl="0" algn="l">
              <a:lnSpc>
                <a:spcPct val="90000"/>
              </a:lnSpc>
              <a:spcBef>
                <a:spcPts val="1000"/>
              </a:spcBef>
              <a:spcAft>
                <a:spcPts val="0"/>
              </a:spcAft>
              <a:buClr>
                <a:schemeClr val="lt1"/>
              </a:buClr>
              <a:buSzPts val="2400"/>
              <a:buNone/>
            </a:pPr>
            <a:r>
              <a:t/>
            </a:r>
            <a:endParaRPr/>
          </a:p>
          <a:p>
            <a:pPr indent="0" lvl="0" marL="0" rtl="0" algn="l">
              <a:lnSpc>
                <a:spcPct val="90000"/>
              </a:lnSpc>
              <a:spcBef>
                <a:spcPts val="1000"/>
              </a:spcBef>
              <a:spcAft>
                <a:spcPts val="0"/>
              </a:spcAft>
              <a:buClr>
                <a:schemeClr val="lt1"/>
              </a:buClr>
              <a:buSzPts val="2400"/>
              <a:buNone/>
            </a:pPr>
            <a:r>
              <a:t/>
            </a:r>
            <a:endParaRPr/>
          </a:p>
        </p:txBody>
      </p:sp>
      <p:sp>
        <p:nvSpPr>
          <p:cNvPr id="50" name="Google Shape;50;p1"/>
          <p:cNvSpPr txBox="1"/>
          <p:nvPr>
            <p:ph idx="2" type="body"/>
          </p:nvPr>
        </p:nvSpPr>
        <p:spPr>
          <a:xfrm>
            <a:off x="359185" y="5838093"/>
            <a:ext cx="2246556" cy="54895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800"/>
              <a:buNone/>
            </a:pPr>
            <a:r>
              <a:rPr lang="en-US"/>
              <a:t>July 31, 2025</a:t>
            </a:r>
            <a:endParaRPr/>
          </a:p>
        </p:txBody>
      </p:sp>
      <p:sp>
        <p:nvSpPr>
          <p:cNvPr id="51" name="Google Shape;51;p1"/>
          <p:cNvSpPr txBox="1"/>
          <p:nvPr/>
        </p:nvSpPr>
        <p:spPr>
          <a:xfrm>
            <a:off x="3101788" y="5838094"/>
            <a:ext cx="2868705" cy="548957"/>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Software Testing and Validation (ENSE 375)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37217dd6aa9_0_6"/>
          <p:cNvSpPr txBox="1"/>
          <p:nvPr>
            <p:ph idx="2" type="body"/>
          </p:nvPr>
        </p:nvSpPr>
        <p:spPr>
          <a:xfrm>
            <a:off x="668019" y="546776"/>
            <a:ext cx="10856100" cy="74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24734"/>
              </a:buClr>
              <a:buSzPts val="4400"/>
              <a:buNone/>
            </a:pPr>
            <a:r>
              <a:rPr lang="en-US" sz="4400">
                <a:latin typeface="Arial"/>
                <a:ea typeface="Arial"/>
                <a:cs typeface="Arial"/>
                <a:sym typeface="Arial"/>
              </a:rPr>
              <a:t>Solution</a:t>
            </a:r>
            <a:r>
              <a:rPr lang="en-US" sz="4400"/>
              <a:t> 2: Mobile Application</a:t>
            </a:r>
            <a:endParaRPr/>
          </a:p>
        </p:txBody>
      </p:sp>
      <p:sp>
        <p:nvSpPr>
          <p:cNvPr id="117" name="Google Shape;117;g37217dd6aa9_0_6"/>
          <p:cNvSpPr txBox="1"/>
          <p:nvPr/>
        </p:nvSpPr>
        <p:spPr>
          <a:xfrm>
            <a:off x="668019" y="1429613"/>
            <a:ext cx="10734300" cy="4610400"/>
          </a:xfrm>
          <a:prstGeom prst="rect">
            <a:avLst/>
          </a:prstGeom>
          <a:noFill/>
          <a:ln>
            <a:noFill/>
          </a:ln>
        </p:spPr>
        <p:txBody>
          <a:bodyPr anchorCtr="0" anchor="t" bIns="45700" lIns="91425" spcFirstLastPara="1" rIns="91425" wrap="square" tIns="45700">
            <a:noAutofit/>
          </a:bodyPr>
          <a:lstStyle/>
          <a:p>
            <a:pPr indent="-304800" lvl="2" marL="311150" marR="0" rtl="0" algn="l">
              <a:lnSpc>
                <a:spcPct val="90000"/>
              </a:lnSpc>
              <a:spcBef>
                <a:spcPts val="0"/>
              </a:spcBef>
              <a:spcAft>
                <a:spcPts val="0"/>
              </a:spcAft>
              <a:buClr>
                <a:schemeClr val="dk1"/>
              </a:buClr>
              <a:buSzPts val="3200"/>
              <a:buFont typeface="Arial"/>
              <a:buChar char="•"/>
            </a:pPr>
            <a:r>
              <a:rPr b="1" lang="en-US" sz="3200">
                <a:solidFill>
                  <a:schemeClr val="dk1"/>
                </a:solidFill>
                <a:latin typeface="Gill Sans"/>
                <a:ea typeface="Gill Sans"/>
                <a:cs typeface="Gill Sans"/>
                <a:sym typeface="Gill Sans"/>
              </a:rPr>
              <a:t>Design</a:t>
            </a:r>
            <a:r>
              <a:rPr lang="en-US" sz="3200">
                <a:solidFill>
                  <a:schemeClr val="dk1"/>
                </a:solidFill>
                <a:latin typeface="Gill Sans"/>
                <a:ea typeface="Gill Sans"/>
                <a:cs typeface="Gill Sans"/>
                <a:sym typeface="Gill Sans"/>
              </a:rPr>
              <a:t>:</a:t>
            </a:r>
            <a:endParaRPr/>
          </a:p>
          <a:p>
            <a:pPr indent="-346075" lvl="1" marL="671512" marR="0" rtl="0" algn="l">
              <a:lnSpc>
                <a:spcPct val="90000"/>
              </a:lnSpc>
              <a:spcBef>
                <a:spcPts val="500"/>
              </a:spcBef>
              <a:spcAft>
                <a:spcPts val="0"/>
              </a:spcAft>
              <a:buClr>
                <a:schemeClr val="dk1"/>
              </a:buClr>
              <a:buSzPts val="2400"/>
              <a:buFont typeface="Arial"/>
              <a:buChar char="•"/>
            </a:pPr>
            <a:r>
              <a:rPr lang="en-US" sz="2400">
                <a:solidFill>
                  <a:schemeClr val="dk1"/>
                </a:solidFill>
                <a:latin typeface="Gill Sans"/>
                <a:ea typeface="Gill Sans"/>
                <a:cs typeface="Gill Sans"/>
                <a:sym typeface="Gill Sans"/>
              </a:rPr>
              <a:t>Platform</a:t>
            </a:r>
            <a:r>
              <a:rPr lang="en-US" sz="2400">
                <a:solidFill>
                  <a:schemeClr val="dk1"/>
                </a:solidFill>
                <a:latin typeface="Gill Sans"/>
                <a:ea typeface="Gill Sans"/>
                <a:cs typeface="Gill Sans"/>
                <a:sym typeface="Gill Sans"/>
              </a:rPr>
              <a:t>: React Native or Android Studio (Java/Kotlin)</a:t>
            </a:r>
            <a:endParaRPr/>
          </a:p>
          <a:p>
            <a:pPr indent="-346075" lvl="1" marL="671512" marR="0" rtl="0" algn="l">
              <a:lnSpc>
                <a:spcPct val="90000"/>
              </a:lnSpc>
              <a:spcBef>
                <a:spcPts val="5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Mobile based design with touch interface.</a:t>
            </a:r>
            <a:endParaRPr b="0" i="0" sz="2600" u="none" cap="none" strike="noStrike">
              <a:solidFill>
                <a:schemeClr val="dk1"/>
              </a:solidFill>
              <a:latin typeface="Gill Sans"/>
              <a:ea typeface="Gill Sans"/>
              <a:cs typeface="Gill Sans"/>
              <a:sym typeface="Gill Sans"/>
            </a:endParaRPr>
          </a:p>
          <a:p>
            <a:pPr indent="-342900" lvl="0" marL="342900" marR="0" rtl="0" algn="l">
              <a:lnSpc>
                <a:spcPct val="100000"/>
              </a:lnSpc>
              <a:spcBef>
                <a:spcPts val="1000"/>
              </a:spcBef>
              <a:spcAft>
                <a:spcPts val="0"/>
              </a:spcAft>
              <a:buClr>
                <a:schemeClr val="dk1"/>
              </a:buClr>
              <a:buSzPts val="3200"/>
              <a:buFont typeface="Arial"/>
              <a:buChar char="•"/>
            </a:pPr>
            <a:r>
              <a:rPr lang="en-US" sz="3200">
                <a:solidFill>
                  <a:schemeClr val="dk1"/>
                </a:solidFill>
                <a:latin typeface="Gill Sans"/>
                <a:ea typeface="Gill Sans"/>
                <a:cs typeface="Gill Sans"/>
                <a:sym typeface="Gill Sans"/>
              </a:rPr>
              <a:t>Analysis:</a:t>
            </a:r>
            <a:endParaRPr/>
          </a:p>
          <a:p>
            <a:pPr indent="-346075" lvl="1" marL="671512" marR="0" rtl="0" algn="l">
              <a:lnSpc>
                <a:spcPct val="90000"/>
              </a:lnSpc>
              <a:spcBef>
                <a:spcPts val="500"/>
              </a:spcBef>
              <a:spcAft>
                <a:spcPts val="0"/>
              </a:spcAft>
              <a:buClr>
                <a:schemeClr val="dk1"/>
              </a:buClr>
              <a:buSzPts val="2400"/>
              <a:buFont typeface="Arial"/>
              <a:buChar char="•"/>
            </a:pPr>
            <a:r>
              <a:rPr lang="en-US" sz="2400">
                <a:solidFill>
                  <a:schemeClr val="dk1"/>
                </a:solidFill>
                <a:latin typeface="Gill Sans"/>
                <a:ea typeface="Gill Sans"/>
                <a:cs typeface="Gill Sans"/>
                <a:sym typeface="Gill Sans"/>
              </a:rPr>
              <a:t>UI and portability would be greatly improved.</a:t>
            </a:r>
            <a:endParaRPr sz="2400">
              <a:solidFill>
                <a:schemeClr val="dk1"/>
              </a:solidFill>
              <a:latin typeface="Gill Sans"/>
              <a:ea typeface="Gill Sans"/>
              <a:cs typeface="Gill Sans"/>
              <a:sym typeface="Gill Sans"/>
            </a:endParaRPr>
          </a:p>
          <a:p>
            <a:pPr indent="-346075" lvl="1" marL="671512" marR="0" rtl="0" algn="l">
              <a:lnSpc>
                <a:spcPct val="90000"/>
              </a:lnSpc>
              <a:spcBef>
                <a:spcPts val="5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Testing would become difficult due to:</a:t>
            </a:r>
            <a:endParaRPr sz="2400">
              <a:solidFill>
                <a:schemeClr val="dk1"/>
              </a:solidFill>
              <a:latin typeface="Gill Sans"/>
              <a:ea typeface="Gill Sans"/>
              <a:cs typeface="Gill Sans"/>
              <a:sym typeface="Gill Sans"/>
            </a:endParaRPr>
          </a:p>
          <a:p>
            <a:pPr indent="-381000" lvl="2" marL="1371600" marR="0" rtl="0" algn="l">
              <a:lnSpc>
                <a:spcPct val="90000"/>
              </a:lnSpc>
              <a:spcBef>
                <a:spcPts val="5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Device and OS </a:t>
            </a:r>
            <a:r>
              <a:rPr lang="en-US" sz="2400">
                <a:solidFill>
                  <a:schemeClr val="dk1"/>
                </a:solidFill>
                <a:latin typeface="Gill Sans"/>
                <a:ea typeface="Gill Sans"/>
                <a:cs typeface="Gill Sans"/>
                <a:sym typeface="Gill Sans"/>
              </a:rPr>
              <a:t>variability</a:t>
            </a:r>
            <a:r>
              <a:rPr lang="en-US" sz="2400">
                <a:solidFill>
                  <a:schemeClr val="dk1"/>
                </a:solidFill>
                <a:latin typeface="Gill Sans"/>
                <a:ea typeface="Gill Sans"/>
                <a:cs typeface="Gill Sans"/>
                <a:sym typeface="Gill Sans"/>
              </a:rPr>
              <a:t>, Complex UI testing (Espresso/Detox), Harder to implement testing techniques.</a:t>
            </a:r>
            <a:endParaRPr sz="2400">
              <a:solidFill>
                <a:schemeClr val="dk1"/>
              </a:solidFill>
              <a:latin typeface="Gill Sans"/>
              <a:ea typeface="Gill Sans"/>
              <a:cs typeface="Gill Sans"/>
              <a:sym typeface="Gill Sans"/>
            </a:endParaRPr>
          </a:p>
          <a:p>
            <a:pPr indent="-346075" lvl="1" marL="671512" marR="0" rtl="0" algn="l">
              <a:lnSpc>
                <a:spcPct val="90000"/>
              </a:lnSpc>
              <a:spcBef>
                <a:spcPts val="5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Rejected due to lack of support for JUnit based testing, more setup, higher complexity.</a:t>
            </a:r>
            <a:endParaRPr sz="2400">
              <a:solidFill>
                <a:schemeClr val="dk1"/>
              </a:solidFill>
              <a:latin typeface="Gill Sans"/>
              <a:ea typeface="Gill Sans"/>
              <a:cs typeface="Gill Sans"/>
              <a:sym typeface="Gill Sans"/>
            </a:endParaRPr>
          </a:p>
          <a:p>
            <a:pPr indent="0" lvl="0" marL="0" marR="0" rtl="0" algn="l">
              <a:lnSpc>
                <a:spcPct val="90000"/>
              </a:lnSpc>
              <a:spcBef>
                <a:spcPts val="500"/>
              </a:spcBef>
              <a:spcAft>
                <a:spcPts val="0"/>
              </a:spcAft>
              <a:buNone/>
            </a:pPr>
            <a:r>
              <a:t/>
            </a:r>
            <a:endParaRPr sz="2400">
              <a:solidFill>
                <a:schemeClr val="dk1"/>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37217dd6aa9_0_12"/>
          <p:cNvSpPr txBox="1"/>
          <p:nvPr>
            <p:ph idx="2" type="body"/>
          </p:nvPr>
        </p:nvSpPr>
        <p:spPr>
          <a:xfrm>
            <a:off x="668019" y="546776"/>
            <a:ext cx="10856100" cy="74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24734"/>
              </a:buClr>
              <a:buSzPts val="4400"/>
              <a:buNone/>
            </a:pPr>
            <a:r>
              <a:rPr lang="en-US" sz="4400">
                <a:latin typeface="Arial"/>
                <a:ea typeface="Arial"/>
                <a:cs typeface="Arial"/>
                <a:sym typeface="Arial"/>
              </a:rPr>
              <a:t>Solution</a:t>
            </a:r>
            <a:r>
              <a:rPr lang="en-US" sz="4400"/>
              <a:t> 3: Final Solution - Java CLI App</a:t>
            </a:r>
            <a:endParaRPr/>
          </a:p>
        </p:txBody>
      </p:sp>
      <p:sp>
        <p:nvSpPr>
          <p:cNvPr id="124" name="Google Shape;124;g37217dd6aa9_0_12"/>
          <p:cNvSpPr txBox="1"/>
          <p:nvPr/>
        </p:nvSpPr>
        <p:spPr>
          <a:xfrm>
            <a:off x="668019" y="1429613"/>
            <a:ext cx="10734300" cy="4610400"/>
          </a:xfrm>
          <a:prstGeom prst="rect">
            <a:avLst/>
          </a:prstGeom>
          <a:noFill/>
          <a:ln>
            <a:noFill/>
          </a:ln>
        </p:spPr>
        <p:txBody>
          <a:bodyPr anchorCtr="0" anchor="t" bIns="45700" lIns="91425" spcFirstLastPara="1" rIns="91425" wrap="square" tIns="45700">
            <a:noAutofit/>
          </a:bodyPr>
          <a:lstStyle/>
          <a:p>
            <a:pPr indent="-304800" lvl="2" marL="311150" marR="0" rtl="0" algn="l">
              <a:lnSpc>
                <a:spcPct val="90000"/>
              </a:lnSpc>
              <a:spcBef>
                <a:spcPts val="0"/>
              </a:spcBef>
              <a:spcAft>
                <a:spcPts val="0"/>
              </a:spcAft>
              <a:buClr>
                <a:schemeClr val="dk1"/>
              </a:buClr>
              <a:buSzPts val="3200"/>
              <a:buFont typeface="Arial"/>
              <a:buChar char="•"/>
            </a:pPr>
            <a:r>
              <a:rPr lang="en-US" sz="3200">
                <a:solidFill>
                  <a:schemeClr val="dk1"/>
                </a:solidFill>
                <a:latin typeface="Gill Sans"/>
                <a:ea typeface="Gill Sans"/>
                <a:cs typeface="Gill Sans"/>
                <a:sym typeface="Gill Sans"/>
              </a:rPr>
              <a:t>Design:</a:t>
            </a:r>
            <a:endParaRPr/>
          </a:p>
          <a:p>
            <a:pPr indent="-346075" lvl="1" marL="671512" marR="0" rtl="0" algn="l">
              <a:lnSpc>
                <a:spcPct val="90000"/>
              </a:lnSpc>
              <a:spcBef>
                <a:spcPts val="500"/>
              </a:spcBef>
              <a:spcAft>
                <a:spcPts val="0"/>
              </a:spcAft>
              <a:buClr>
                <a:schemeClr val="dk1"/>
              </a:buClr>
              <a:buSzPts val="2400"/>
              <a:buFont typeface="Arial"/>
              <a:buChar char="•"/>
            </a:pPr>
            <a:r>
              <a:rPr lang="en-US" sz="2400">
                <a:solidFill>
                  <a:schemeClr val="dk1"/>
                </a:solidFill>
                <a:latin typeface="Gill Sans"/>
                <a:ea typeface="Gill Sans"/>
                <a:cs typeface="Gill Sans"/>
                <a:sym typeface="Gill Sans"/>
              </a:rPr>
              <a:t>Java Based Command Line Interface</a:t>
            </a:r>
            <a:endParaRPr/>
          </a:p>
          <a:p>
            <a:pPr indent="-346075" lvl="1" marL="671512" marR="0" rtl="0" algn="l">
              <a:lnSpc>
                <a:spcPct val="90000"/>
              </a:lnSpc>
              <a:spcBef>
                <a:spcPts val="5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Database: SQLite</a:t>
            </a:r>
            <a:endParaRPr sz="2400">
              <a:solidFill>
                <a:schemeClr val="dk1"/>
              </a:solidFill>
              <a:latin typeface="Gill Sans"/>
              <a:ea typeface="Gill Sans"/>
              <a:cs typeface="Gill Sans"/>
              <a:sym typeface="Gill Sans"/>
            </a:endParaRPr>
          </a:p>
          <a:p>
            <a:pPr indent="-346075" lvl="1" marL="671512" marR="0" rtl="0" algn="l">
              <a:lnSpc>
                <a:spcPct val="90000"/>
              </a:lnSpc>
              <a:spcBef>
                <a:spcPts val="5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Modular Architecture Consisting of UI, App, Logic, Database.</a:t>
            </a:r>
            <a:endParaRPr sz="2400">
              <a:solidFill>
                <a:schemeClr val="dk1"/>
              </a:solidFill>
              <a:latin typeface="Gill Sans"/>
              <a:ea typeface="Gill Sans"/>
              <a:cs typeface="Gill Sans"/>
              <a:sym typeface="Gill Sans"/>
            </a:endParaRPr>
          </a:p>
          <a:p>
            <a:pPr indent="-342900" lvl="0" marL="342900" marR="0" rtl="0" algn="l">
              <a:lnSpc>
                <a:spcPct val="100000"/>
              </a:lnSpc>
              <a:spcBef>
                <a:spcPts val="1000"/>
              </a:spcBef>
              <a:spcAft>
                <a:spcPts val="0"/>
              </a:spcAft>
              <a:buClr>
                <a:schemeClr val="dk1"/>
              </a:buClr>
              <a:buSzPts val="3200"/>
              <a:buFont typeface="Arial"/>
              <a:buChar char="•"/>
            </a:pPr>
            <a:r>
              <a:rPr lang="en-US" sz="3200">
                <a:solidFill>
                  <a:schemeClr val="dk1"/>
                </a:solidFill>
                <a:latin typeface="Gill Sans"/>
                <a:ea typeface="Gill Sans"/>
                <a:cs typeface="Gill Sans"/>
                <a:sym typeface="Gill Sans"/>
              </a:rPr>
              <a:t>Analysis:</a:t>
            </a:r>
            <a:endParaRPr/>
          </a:p>
          <a:p>
            <a:pPr indent="-346075" lvl="1" marL="671512" marR="0" rtl="0" algn="l">
              <a:lnSpc>
                <a:spcPct val="90000"/>
              </a:lnSpc>
              <a:spcBef>
                <a:spcPts val="500"/>
              </a:spcBef>
              <a:spcAft>
                <a:spcPts val="0"/>
              </a:spcAft>
              <a:buClr>
                <a:schemeClr val="dk1"/>
              </a:buClr>
              <a:buSzPts val="2400"/>
              <a:buFont typeface="Arial"/>
              <a:buChar char="•"/>
            </a:pPr>
            <a:r>
              <a:rPr lang="en-US" sz="2400">
                <a:solidFill>
                  <a:schemeClr val="dk1"/>
                </a:solidFill>
                <a:latin typeface="Gill Sans"/>
                <a:ea typeface="Gill Sans"/>
                <a:cs typeface="Gill Sans"/>
                <a:sym typeface="Gill Sans"/>
              </a:rPr>
              <a:t>Fully testable using JUnit, complying well with ENSE 375 testing methods.</a:t>
            </a:r>
            <a:endParaRPr sz="2400">
              <a:solidFill>
                <a:schemeClr val="dk1"/>
              </a:solidFill>
              <a:latin typeface="Gill Sans"/>
              <a:ea typeface="Gill Sans"/>
              <a:cs typeface="Gill Sans"/>
              <a:sym typeface="Gill Sans"/>
            </a:endParaRPr>
          </a:p>
          <a:p>
            <a:pPr indent="-346075" lvl="1" marL="671512" marR="0" rtl="0" algn="l">
              <a:lnSpc>
                <a:spcPct val="90000"/>
              </a:lnSpc>
              <a:spcBef>
                <a:spcPts val="5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Simple CLI removes complexity from UI.</a:t>
            </a:r>
            <a:endParaRPr sz="2400">
              <a:solidFill>
                <a:schemeClr val="dk1"/>
              </a:solidFill>
              <a:latin typeface="Gill Sans"/>
              <a:ea typeface="Gill Sans"/>
              <a:cs typeface="Gill Sans"/>
              <a:sym typeface="Gill Sans"/>
            </a:endParaRPr>
          </a:p>
          <a:p>
            <a:pPr indent="-346075" lvl="1" marL="671512" marR="0" rtl="0" algn="l">
              <a:lnSpc>
                <a:spcPct val="90000"/>
              </a:lnSpc>
              <a:spcBef>
                <a:spcPts val="5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Ideal for testing: Boundary Value, Equivalence Class, Use Case, Path and Data flow, State Transition, Decision Tables.</a:t>
            </a:r>
            <a:endParaRPr sz="2400">
              <a:solidFill>
                <a:schemeClr val="dk1"/>
              </a:solidFill>
              <a:latin typeface="Gill Sans"/>
              <a:ea typeface="Gill Sans"/>
              <a:cs typeface="Gill Sans"/>
              <a:sym typeface="Gill Sans"/>
            </a:endParaRPr>
          </a:p>
          <a:p>
            <a:pPr indent="-346075" lvl="1" marL="671512" marR="0" rtl="0" algn="l">
              <a:lnSpc>
                <a:spcPct val="90000"/>
              </a:lnSpc>
              <a:spcBef>
                <a:spcPts val="5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Accepted due to ease of isolated tests, fast to develop and deploy, no external cloud/dependencies, stable and maintainable architecture.</a:t>
            </a:r>
            <a:endParaRPr sz="2400">
              <a:solidFill>
                <a:schemeClr val="dk1"/>
              </a:solidFill>
              <a:latin typeface="Gill Sans"/>
              <a:ea typeface="Gill Sans"/>
              <a:cs typeface="Gill Sans"/>
              <a:sym typeface="Gill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g37217dd6aa9_0_18"/>
          <p:cNvPicPr preferRelativeResize="0"/>
          <p:nvPr/>
        </p:nvPicPr>
        <p:blipFill>
          <a:blip r:embed="rId3">
            <a:alphaModFix/>
          </a:blip>
          <a:stretch>
            <a:fillRect/>
          </a:stretch>
        </p:blipFill>
        <p:spPr>
          <a:xfrm>
            <a:off x="3045263" y="977175"/>
            <a:ext cx="6101474" cy="5301525"/>
          </a:xfrm>
          <a:prstGeom prst="rect">
            <a:avLst/>
          </a:prstGeom>
          <a:noFill/>
          <a:ln>
            <a:noFill/>
          </a:ln>
        </p:spPr>
      </p:pic>
      <p:sp>
        <p:nvSpPr>
          <p:cNvPr id="131" name="Google Shape;131;g37217dd6aa9_0_18"/>
          <p:cNvSpPr txBox="1"/>
          <p:nvPr>
            <p:ph idx="2" type="body"/>
          </p:nvPr>
        </p:nvSpPr>
        <p:spPr>
          <a:xfrm>
            <a:off x="667944" y="230776"/>
            <a:ext cx="10856100" cy="746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124734"/>
              </a:buClr>
              <a:buSzPts val="4400"/>
              <a:buNone/>
            </a:pPr>
            <a:r>
              <a:rPr lang="en-US" sz="3500"/>
              <a:t>Final Comparison Table</a:t>
            </a:r>
            <a:endParaRPr sz="4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7"/>
          <p:cNvSpPr txBox="1"/>
          <p:nvPr/>
        </p:nvSpPr>
        <p:spPr>
          <a:xfrm>
            <a:off x="668019" y="1429613"/>
            <a:ext cx="10734300" cy="4610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b="1" lang="en-US" sz="2600">
                <a:solidFill>
                  <a:schemeClr val="dk1"/>
                </a:solidFill>
                <a:latin typeface="Gill Sans"/>
                <a:ea typeface="Gill Sans"/>
                <a:cs typeface="Gill Sans"/>
                <a:sym typeface="Gill Sans"/>
              </a:rPr>
              <a:t>Path Testing</a:t>
            </a:r>
            <a:endParaRPr b="1" sz="2600">
              <a:solidFill>
                <a:schemeClr val="dk1"/>
              </a:solidFill>
              <a:latin typeface="Gill Sans"/>
              <a:ea typeface="Gill Sans"/>
              <a:cs typeface="Gill Sans"/>
              <a:sym typeface="Gill Sans"/>
            </a:endParaRPr>
          </a:p>
          <a:p>
            <a:pPr indent="-393700" lvl="0" marL="457200" rtl="0" algn="l">
              <a:lnSpc>
                <a:spcPct val="90000"/>
              </a:lnSpc>
              <a:spcBef>
                <a:spcPts val="0"/>
              </a:spcBef>
              <a:spcAft>
                <a:spcPts val="0"/>
              </a:spcAft>
              <a:buClr>
                <a:schemeClr val="dk1"/>
              </a:buClr>
              <a:buSzPts val="2600"/>
              <a:buFont typeface="Gill Sans"/>
              <a:buChar char="-"/>
            </a:pPr>
            <a:r>
              <a:rPr b="1" lang="en-US" sz="2600">
                <a:solidFill>
                  <a:schemeClr val="dk1"/>
                </a:solidFill>
                <a:latin typeface="Gill Sans"/>
                <a:ea typeface="Gill Sans"/>
                <a:cs typeface="Gill Sans"/>
                <a:sym typeface="Gill Sans"/>
              </a:rPr>
              <a:t>Target =&gt; db_module.addSubscription(subscription s)</a:t>
            </a:r>
            <a:endParaRPr b="1" sz="2600">
              <a:solidFill>
                <a:schemeClr val="dk1"/>
              </a:solidFill>
              <a:latin typeface="Gill Sans"/>
              <a:ea typeface="Gill Sans"/>
              <a:cs typeface="Gill Sans"/>
              <a:sym typeface="Gill Sans"/>
            </a:endParaRPr>
          </a:p>
          <a:p>
            <a:pPr indent="0" lvl="0" marL="0" rtl="0" algn="l">
              <a:lnSpc>
                <a:spcPct val="90000"/>
              </a:lnSpc>
              <a:spcBef>
                <a:spcPts val="0"/>
              </a:spcBef>
              <a:spcAft>
                <a:spcPts val="0"/>
              </a:spcAft>
              <a:buNone/>
            </a:pPr>
            <a:r>
              <a:t/>
            </a:r>
            <a:endParaRPr b="1" sz="2600">
              <a:solidFill>
                <a:schemeClr val="dk1"/>
              </a:solidFill>
              <a:latin typeface="Gill Sans"/>
              <a:ea typeface="Gill Sans"/>
              <a:cs typeface="Gill Sans"/>
              <a:sym typeface="Gill Sans"/>
            </a:endParaRPr>
          </a:p>
          <a:p>
            <a:pPr indent="0" lvl="0" marL="0" rtl="0" algn="l">
              <a:lnSpc>
                <a:spcPct val="115000"/>
              </a:lnSpc>
              <a:spcBef>
                <a:spcPts val="1200"/>
              </a:spcBef>
              <a:spcAft>
                <a:spcPts val="1200"/>
              </a:spcAft>
              <a:buNone/>
            </a:pPr>
            <a:r>
              <a:t/>
            </a:r>
            <a:endParaRPr sz="2600">
              <a:solidFill>
                <a:schemeClr val="dk1"/>
              </a:solidFill>
              <a:latin typeface="Gill Sans"/>
              <a:ea typeface="Gill Sans"/>
              <a:cs typeface="Gill Sans"/>
              <a:sym typeface="Gill Sans"/>
            </a:endParaRPr>
          </a:p>
        </p:txBody>
      </p:sp>
      <p:sp>
        <p:nvSpPr>
          <p:cNvPr id="138" name="Google Shape;138;p7"/>
          <p:cNvSpPr txBox="1"/>
          <p:nvPr>
            <p:ph idx="2" type="body"/>
          </p:nvPr>
        </p:nvSpPr>
        <p:spPr>
          <a:xfrm>
            <a:off x="668019" y="546776"/>
            <a:ext cx="10855961" cy="746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24734"/>
              </a:buClr>
              <a:buSzPts val="4400"/>
              <a:buNone/>
            </a:pPr>
            <a:r>
              <a:rPr lang="en-US" sz="3800">
                <a:latin typeface="Arial"/>
                <a:ea typeface="Arial"/>
                <a:cs typeface="Arial"/>
                <a:sym typeface="Arial"/>
              </a:rPr>
              <a:t>Testing and Demonstration: Specification Based</a:t>
            </a:r>
            <a:endParaRPr sz="4800"/>
          </a:p>
        </p:txBody>
      </p:sp>
      <p:pic>
        <p:nvPicPr>
          <p:cNvPr id="139" name="Google Shape;139;p7"/>
          <p:cNvPicPr preferRelativeResize="0"/>
          <p:nvPr/>
        </p:nvPicPr>
        <p:blipFill>
          <a:blip r:embed="rId3">
            <a:alphaModFix/>
          </a:blip>
          <a:stretch>
            <a:fillRect/>
          </a:stretch>
        </p:blipFill>
        <p:spPr>
          <a:xfrm>
            <a:off x="4604250" y="2517775"/>
            <a:ext cx="6295502" cy="3693625"/>
          </a:xfrm>
          <a:prstGeom prst="rect">
            <a:avLst/>
          </a:prstGeom>
          <a:noFill/>
          <a:ln>
            <a:noFill/>
          </a:ln>
        </p:spPr>
      </p:pic>
      <p:pic>
        <p:nvPicPr>
          <p:cNvPr id="140" name="Google Shape;140;p7"/>
          <p:cNvPicPr preferRelativeResize="0"/>
          <p:nvPr/>
        </p:nvPicPr>
        <p:blipFill>
          <a:blip r:embed="rId4">
            <a:alphaModFix/>
          </a:blip>
          <a:stretch>
            <a:fillRect/>
          </a:stretch>
        </p:blipFill>
        <p:spPr>
          <a:xfrm>
            <a:off x="1143000" y="2346400"/>
            <a:ext cx="2845790" cy="4036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373fe3ef0e2_0_33"/>
          <p:cNvSpPr txBox="1"/>
          <p:nvPr/>
        </p:nvSpPr>
        <p:spPr>
          <a:xfrm>
            <a:off x="668019" y="1429613"/>
            <a:ext cx="10734300" cy="4610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1500">
                <a:solidFill>
                  <a:schemeClr val="dk1"/>
                </a:solidFill>
                <a:latin typeface="Gill Sans"/>
                <a:ea typeface="Gill Sans"/>
                <a:cs typeface="Gill Sans"/>
                <a:sym typeface="Gill Sans"/>
              </a:rPr>
              <a:t>Data-Flow Testing</a:t>
            </a:r>
            <a:endParaRPr b="1" sz="1500">
              <a:solidFill>
                <a:schemeClr val="dk1"/>
              </a:solidFill>
              <a:latin typeface="Gill Sans"/>
              <a:ea typeface="Gill Sans"/>
              <a:cs typeface="Gill Sans"/>
              <a:sym typeface="Gill Sans"/>
            </a:endParaRPr>
          </a:p>
          <a:p>
            <a:pPr indent="-323850" lvl="0" marL="457200" rtl="0" algn="l">
              <a:lnSpc>
                <a:spcPct val="115000"/>
              </a:lnSpc>
              <a:spcBef>
                <a:spcPts val="1200"/>
              </a:spcBef>
              <a:spcAft>
                <a:spcPts val="0"/>
              </a:spcAft>
              <a:buClr>
                <a:schemeClr val="dk1"/>
              </a:buClr>
              <a:buSzPts val="1500"/>
              <a:buFont typeface="Gill Sans"/>
              <a:buChar char="-"/>
            </a:pPr>
            <a:r>
              <a:rPr lang="en-US" sz="1500">
                <a:solidFill>
                  <a:schemeClr val="dk1"/>
                </a:solidFill>
                <a:latin typeface="Gill Sans"/>
                <a:ea typeface="Gill Sans"/>
                <a:cs typeface="Gill Sans"/>
                <a:sym typeface="Gill Sans"/>
              </a:rPr>
              <a:t> </a:t>
            </a:r>
            <a:r>
              <a:rPr b="1" lang="en-US" sz="1500">
                <a:solidFill>
                  <a:schemeClr val="dk1"/>
                </a:solidFill>
                <a:latin typeface="Gill Sans"/>
                <a:ea typeface="Gill Sans"/>
                <a:cs typeface="Gill Sans"/>
                <a:sym typeface="Gill Sans"/>
              </a:rPr>
              <a:t>Target =&gt; db_module.updateSubscription(subscription s)</a:t>
            </a:r>
            <a:endParaRPr b="1" sz="1500">
              <a:solidFill>
                <a:schemeClr val="dk1"/>
              </a:solidFill>
              <a:latin typeface="Gill Sans"/>
              <a:ea typeface="Gill Sans"/>
              <a:cs typeface="Gill Sans"/>
              <a:sym typeface="Gill Sans"/>
            </a:endParaRPr>
          </a:p>
          <a:p>
            <a:pPr indent="0" lvl="0" marL="0" rtl="0" algn="l">
              <a:lnSpc>
                <a:spcPct val="115000"/>
              </a:lnSpc>
              <a:spcBef>
                <a:spcPts val="1200"/>
              </a:spcBef>
              <a:spcAft>
                <a:spcPts val="1200"/>
              </a:spcAft>
              <a:buNone/>
            </a:pPr>
            <a:r>
              <a:t/>
            </a:r>
            <a:endParaRPr sz="1500">
              <a:solidFill>
                <a:schemeClr val="dk1"/>
              </a:solidFill>
              <a:latin typeface="Gill Sans"/>
              <a:ea typeface="Gill Sans"/>
              <a:cs typeface="Gill Sans"/>
              <a:sym typeface="Gill Sans"/>
            </a:endParaRPr>
          </a:p>
        </p:txBody>
      </p:sp>
      <p:sp>
        <p:nvSpPr>
          <p:cNvPr id="147" name="Google Shape;147;g373fe3ef0e2_0_33"/>
          <p:cNvSpPr txBox="1"/>
          <p:nvPr>
            <p:ph idx="2" type="body"/>
          </p:nvPr>
        </p:nvSpPr>
        <p:spPr>
          <a:xfrm>
            <a:off x="668019" y="546776"/>
            <a:ext cx="10856100" cy="74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24734"/>
              </a:buClr>
              <a:buSzPts val="4400"/>
              <a:buNone/>
            </a:pPr>
            <a:r>
              <a:rPr lang="en-US" sz="3800">
                <a:latin typeface="Arial"/>
                <a:ea typeface="Arial"/>
                <a:cs typeface="Arial"/>
                <a:sym typeface="Arial"/>
              </a:rPr>
              <a:t>Testing and Demonstration: Specification Based</a:t>
            </a:r>
            <a:endParaRPr sz="4800"/>
          </a:p>
        </p:txBody>
      </p:sp>
      <p:pic>
        <p:nvPicPr>
          <p:cNvPr id="148" name="Google Shape;148;g373fe3ef0e2_0_33"/>
          <p:cNvPicPr preferRelativeResize="0"/>
          <p:nvPr/>
        </p:nvPicPr>
        <p:blipFill>
          <a:blip r:embed="rId3">
            <a:alphaModFix/>
          </a:blip>
          <a:stretch>
            <a:fillRect/>
          </a:stretch>
        </p:blipFill>
        <p:spPr>
          <a:xfrm>
            <a:off x="3124000" y="2290700"/>
            <a:ext cx="8690985" cy="3913600"/>
          </a:xfrm>
          <a:prstGeom prst="rect">
            <a:avLst/>
          </a:prstGeom>
          <a:noFill/>
          <a:ln>
            <a:noFill/>
          </a:ln>
        </p:spPr>
      </p:pic>
      <p:pic>
        <p:nvPicPr>
          <p:cNvPr id="149" name="Google Shape;149;g373fe3ef0e2_0_33"/>
          <p:cNvPicPr preferRelativeResize="0"/>
          <p:nvPr/>
        </p:nvPicPr>
        <p:blipFill>
          <a:blip r:embed="rId4">
            <a:alphaModFix/>
          </a:blip>
          <a:stretch>
            <a:fillRect/>
          </a:stretch>
        </p:blipFill>
        <p:spPr>
          <a:xfrm>
            <a:off x="396975" y="2126425"/>
            <a:ext cx="2384131" cy="42421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373fe3ef0e2_0_46"/>
          <p:cNvSpPr txBox="1"/>
          <p:nvPr>
            <p:ph idx="2" type="body"/>
          </p:nvPr>
        </p:nvSpPr>
        <p:spPr>
          <a:xfrm>
            <a:off x="838200" y="357560"/>
            <a:ext cx="10856100" cy="746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124734"/>
              </a:buClr>
              <a:buSzPts val="4400"/>
              <a:buFont typeface="Arial"/>
              <a:buNone/>
            </a:pPr>
            <a:r>
              <a:rPr lang="en-US" sz="3800"/>
              <a:t>Testing and Demonstration: Integration Testing</a:t>
            </a:r>
            <a:endParaRPr sz="4800"/>
          </a:p>
          <a:p>
            <a:pPr indent="0" lvl="0" marL="0" rtl="0" algn="l">
              <a:spcBef>
                <a:spcPts val="1000"/>
              </a:spcBef>
              <a:spcAft>
                <a:spcPts val="0"/>
              </a:spcAft>
              <a:buNone/>
            </a:pPr>
            <a:r>
              <a:t/>
            </a:r>
            <a:endParaRPr/>
          </a:p>
        </p:txBody>
      </p:sp>
      <p:pic>
        <p:nvPicPr>
          <p:cNvPr id="156" name="Google Shape;156;g373fe3ef0e2_0_46"/>
          <p:cNvPicPr preferRelativeResize="0"/>
          <p:nvPr/>
        </p:nvPicPr>
        <p:blipFill>
          <a:blip r:embed="rId3">
            <a:alphaModFix/>
          </a:blip>
          <a:stretch>
            <a:fillRect/>
          </a:stretch>
        </p:blipFill>
        <p:spPr>
          <a:xfrm>
            <a:off x="0" y="1572888"/>
            <a:ext cx="2384575" cy="3712226"/>
          </a:xfrm>
          <a:prstGeom prst="rect">
            <a:avLst/>
          </a:prstGeom>
          <a:noFill/>
          <a:ln>
            <a:noFill/>
          </a:ln>
        </p:spPr>
      </p:pic>
      <p:pic>
        <p:nvPicPr>
          <p:cNvPr id="157" name="Google Shape;157;g373fe3ef0e2_0_46"/>
          <p:cNvPicPr preferRelativeResize="0"/>
          <p:nvPr/>
        </p:nvPicPr>
        <p:blipFill>
          <a:blip r:embed="rId4">
            <a:alphaModFix/>
          </a:blip>
          <a:stretch>
            <a:fillRect/>
          </a:stretch>
        </p:blipFill>
        <p:spPr>
          <a:xfrm>
            <a:off x="2405050" y="2513713"/>
            <a:ext cx="9637627" cy="1830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373fe3ef0e2_3_0"/>
          <p:cNvSpPr txBox="1"/>
          <p:nvPr>
            <p:ph idx="2" type="body"/>
          </p:nvPr>
        </p:nvSpPr>
        <p:spPr>
          <a:xfrm>
            <a:off x="667950" y="3055810"/>
            <a:ext cx="10856100" cy="74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Validation Testing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373fe27ff7d_0_0"/>
          <p:cNvSpPr txBox="1"/>
          <p:nvPr>
            <p:ph idx="2" type="body"/>
          </p:nvPr>
        </p:nvSpPr>
        <p:spPr>
          <a:xfrm>
            <a:off x="978100" y="307060"/>
            <a:ext cx="10856100" cy="74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4200"/>
              <a:t>Boundary Value Analysis (addSubscription)</a:t>
            </a:r>
            <a:endParaRPr sz="4200"/>
          </a:p>
        </p:txBody>
      </p:sp>
      <p:pic>
        <p:nvPicPr>
          <p:cNvPr id="170" name="Google Shape;170;g373fe27ff7d_0_0"/>
          <p:cNvPicPr preferRelativeResize="0"/>
          <p:nvPr/>
        </p:nvPicPr>
        <p:blipFill>
          <a:blip r:embed="rId3">
            <a:alphaModFix/>
          </a:blip>
          <a:stretch>
            <a:fillRect/>
          </a:stretch>
        </p:blipFill>
        <p:spPr>
          <a:xfrm>
            <a:off x="1339125" y="1166025"/>
            <a:ext cx="9723626" cy="5216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373fe27ff7d_0_7"/>
          <p:cNvSpPr txBox="1"/>
          <p:nvPr>
            <p:ph idx="2" type="body"/>
          </p:nvPr>
        </p:nvSpPr>
        <p:spPr>
          <a:xfrm>
            <a:off x="838200" y="706810"/>
            <a:ext cx="10856100" cy="74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sz="4200"/>
              <a:t>Boundary Value Analysis (addSubscription)</a:t>
            </a:r>
            <a:endParaRPr sz="4200"/>
          </a:p>
          <a:p>
            <a:pPr indent="0" lvl="0" marL="0" rtl="0" algn="l">
              <a:spcBef>
                <a:spcPts val="1000"/>
              </a:spcBef>
              <a:spcAft>
                <a:spcPts val="0"/>
              </a:spcAft>
              <a:buNone/>
            </a:pPr>
            <a:r>
              <a:t/>
            </a:r>
            <a:endParaRPr/>
          </a:p>
        </p:txBody>
      </p:sp>
      <p:pic>
        <p:nvPicPr>
          <p:cNvPr id="177" name="Google Shape;177;g373fe27ff7d_0_7"/>
          <p:cNvPicPr preferRelativeResize="0"/>
          <p:nvPr/>
        </p:nvPicPr>
        <p:blipFill>
          <a:blip r:embed="rId3">
            <a:alphaModFix/>
          </a:blip>
          <a:stretch>
            <a:fillRect/>
          </a:stretch>
        </p:blipFill>
        <p:spPr>
          <a:xfrm>
            <a:off x="1828725" y="1396710"/>
            <a:ext cx="8660363" cy="50999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73fe3ef0e2_0_6"/>
          <p:cNvSpPr txBox="1"/>
          <p:nvPr>
            <p:ph idx="2" type="body"/>
          </p:nvPr>
        </p:nvSpPr>
        <p:spPr>
          <a:xfrm>
            <a:off x="827900" y="442610"/>
            <a:ext cx="10856100" cy="74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3800"/>
              <a:t>Equivalence Class Testing (User Authentication)</a:t>
            </a:r>
            <a:endParaRPr sz="3800"/>
          </a:p>
          <a:p>
            <a:pPr indent="0" lvl="0" marL="0" rtl="0" algn="l">
              <a:spcBef>
                <a:spcPts val="1000"/>
              </a:spcBef>
              <a:spcAft>
                <a:spcPts val="0"/>
              </a:spcAft>
              <a:buNone/>
            </a:pPr>
            <a:r>
              <a:t/>
            </a:r>
            <a:endParaRPr sz="5000"/>
          </a:p>
        </p:txBody>
      </p:sp>
      <p:pic>
        <p:nvPicPr>
          <p:cNvPr id="184" name="Google Shape;184;g373fe3ef0e2_0_6"/>
          <p:cNvPicPr preferRelativeResize="0"/>
          <p:nvPr/>
        </p:nvPicPr>
        <p:blipFill>
          <a:blip r:embed="rId3">
            <a:alphaModFix/>
          </a:blip>
          <a:stretch>
            <a:fillRect/>
          </a:stretch>
        </p:blipFill>
        <p:spPr>
          <a:xfrm>
            <a:off x="471475" y="1025060"/>
            <a:ext cx="11249052" cy="52511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2"/>
          <p:cNvSpPr txBox="1"/>
          <p:nvPr>
            <p:ph idx="1" type="subTitle"/>
          </p:nvPr>
        </p:nvSpPr>
        <p:spPr>
          <a:xfrm>
            <a:off x="838200" y="1839433"/>
            <a:ext cx="10376338" cy="4200529"/>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Font typeface="Arial"/>
              <a:buChar char="•"/>
            </a:pPr>
            <a:r>
              <a:rPr lang="en-US" sz="2800">
                <a:latin typeface="Gill Sans"/>
                <a:ea typeface="Gill Sans"/>
                <a:cs typeface="Gill Sans"/>
                <a:sym typeface="Gill Sans"/>
              </a:rPr>
              <a:t>Introduction</a:t>
            </a:r>
            <a:endParaRPr/>
          </a:p>
          <a:p>
            <a:pPr indent="-342900" lvl="0" marL="342900" rtl="0" algn="l">
              <a:lnSpc>
                <a:spcPct val="100000"/>
              </a:lnSpc>
              <a:spcBef>
                <a:spcPts val="1000"/>
              </a:spcBef>
              <a:spcAft>
                <a:spcPts val="0"/>
              </a:spcAft>
              <a:buClr>
                <a:schemeClr val="dk1"/>
              </a:buClr>
              <a:buSzPts val="2800"/>
              <a:buFont typeface="Arial"/>
              <a:buChar char="•"/>
            </a:pPr>
            <a:r>
              <a:rPr lang="en-US" sz="2800">
                <a:latin typeface="Gill Sans"/>
                <a:ea typeface="Gill Sans"/>
                <a:cs typeface="Gill Sans"/>
                <a:sym typeface="Gill Sans"/>
              </a:rPr>
              <a:t>Problem Definition</a:t>
            </a:r>
            <a:endParaRPr/>
          </a:p>
          <a:p>
            <a:pPr indent="-342900" lvl="0" marL="342900" rtl="0" algn="l">
              <a:lnSpc>
                <a:spcPct val="100000"/>
              </a:lnSpc>
              <a:spcBef>
                <a:spcPts val="1000"/>
              </a:spcBef>
              <a:spcAft>
                <a:spcPts val="0"/>
              </a:spcAft>
              <a:buClr>
                <a:schemeClr val="dk1"/>
              </a:buClr>
              <a:buSzPts val="2800"/>
              <a:buFont typeface="Arial"/>
              <a:buChar char="•"/>
            </a:pPr>
            <a:r>
              <a:rPr lang="en-US" sz="2800">
                <a:latin typeface="Gill Sans"/>
                <a:ea typeface="Gill Sans"/>
                <a:cs typeface="Gill Sans"/>
                <a:sym typeface="Gill Sans"/>
              </a:rPr>
              <a:t>Design Requirements</a:t>
            </a:r>
            <a:endParaRPr/>
          </a:p>
          <a:p>
            <a:pPr indent="-342900" lvl="0" marL="342900" rtl="0" algn="l">
              <a:lnSpc>
                <a:spcPct val="100000"/>
              </a:lnSpc>
              <a:spcBef>
                <a:spcPts val="1000"/>
              </a:spcBef>
              <a:spcAft>
                <a:spcPts val="0"/>
              </a:spcAft>
              <a:buClr>
                <a:schemeClr val="dk1"/>
              </a:buClr>
              <a:buSzPts val="2800"/>
              <a:buFont typeface="Arial"/>
              <a:buChar char="•"/>
            </a:pPr>
            <a:r>
              <a:rPr lang="en-US" sz="2800">
                <a:latin typeface="Gill Sans"/>
                <a:ea typeface="Gill Sans"/>
                <a:cs typeface="Gill Sans"/>
                <a:sym typeface="Gill Sans"/>
              </a:rPr>
              <a:t>Solutions</a:t>
            </a:r>
            <a:endParaRPr/>
          </a:p>
          <a:p>
            <a:pPr indent="-342900" lvl="0" marL="342900" rtl="0" algn="l">
              <a:lnSpc>
                <a:spcPct val="100000"/>
              </a:lnSpc>
              <a:spcBef>
                <a:spcPts val="1000"/>
              </a:spcBef>
              <a:spcAft>
                <a:spcPts val="0"/>
              </a:spcAft>
              <a:buClr>
                <a:schemeClr val="dk1"/>
              </a:buClr>
              <a:buSzPts val="2800"/>
              <a:buFont typeface="Arial"/>
              <a:buChar char="•"/>
            </a:pPr>
            <a:r>
              <a:rPr lang="en-US" sz="2800">
                <a:latin typeface="Gill Sans"/>
                <a:ea typeface="Gill Sans"/>
                <a:cs typeface="Gill Sans"/>
                <a:sym typeface="Gill Sans"/>
              </a:rPr>
              <a:t>Testing and Demonstration</a:t>
            </a:r>
            <a:endParaRPr/>
          </a:p>
          <a:p>
            <a:pPr indent="-342900" lvl="0" marL="342900" rtl="0" algn="l">
              <a:lnSpc>
                <a:spcPct val="100000"/>
              </a:lnSpc>
              <a:spcBef>
                <a:spcPts val="1000"/>
              </a:spcBef>
              <a:spcAft>
                <a:spcPts val="0"/>
              </a:spcAft>
              <a:buClr>
                <a:schemeClr val="dk1"/>
              </a:buClr>
              <a:buSzPts val="2800"/>
              <a:buFont typeface="Arial"/>
              <a:buChar char="•"/>
            </a:pPr>
            <a:r>
              <a:rPr lang="en-US" sz="2800">
                <a:latin typeface="Gill Sans"/>
                <a:ea typeface="Gill Sans"/>
                <a:cs typeface="Gill Sans"/>
                <a:sym typeface="Gill Sans"/>
              </a:rPr>
              <a:t>Project Management</a:t>
            </a:r>
            <a:endParaRPr/>
          </a:p>
          <a:p>
            <a:pPr indent="-342900" lvl="0" marL="342900" rtl="0" algn="l">
              <a:lnSpc>
                <a:spcPct val="100000"/>
              </a:lnSpc>
              <a:spcBef>
                <a:spcPts val="1000"/>
              </a:spcBef>
              <a:spcAft>
                <a:spcPts val="0"/>
              </a:spcAft>
              <a:buClr>
                <a:schemeClr val="dk1"/>
              </a:buClr>
              <a:buSzPts val="2800"/>
              <a:buFont typeface="Arial"/>
              <a:buChar char="•"/>
            </a:pPr>
            <a:r>
              <a:rPr lang="en-US" sz="2800">
                <a:latin typeface="Gill Sans"/>
                <a:ea typeface="Gill Sans"/>
                <a:cs typeface="Gill Sans"/>
                <a:sym typeface="Gill Sans"/>
              </a:rPr>
              <a:t>Conclusion and Future Scope</a:t>
            </a:r>
            <a:endParaRPr/>
          </a:p>
        </p:txBody>
      </p:sp>
      <p:sp>
        <p:nvSpPr>
          <p:cNvPr id="58" name="Google Shape;58;p2"/>
          <p:cNvSpPr txBox="1"/>
          <p:nvPr>
            <p:ph idx="3" type="body"/>
          </p:nvPr>
        </p:nvSpPr>
        <p:spPr>
          <a:xfrm>
            <a:off x="838200" y="706810"/>
            <a:ext cx="10855961" cy="746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24734"/>
              </a:buClr>
              <a:buSzPts val="5400"/>
              <a:buNone/>
            </a:pPr>
            <a:r>
              <a:rPr lang="en-US"/>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373fe3ef0e2_0_13"/>
          <p:cNvSpPr txBox="1"/>
          <p:nvPr>
            <p:ph idx="2" type="body"/>
          </p:nvPr>
        </p:nvSpPr>
        <p:spPr>
          <a:xfrm>
            <a:off x="827900" y="363535"/>
            <a:ext cx="10856100" cy="74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3800"/>
              <a:t>Equivalence Class Testing (User Authentication)</a:t>
            </a:r>
            <a:endParaRPr sz="3800"/>
          </a:p>
          <a:p>
            <a:pPr indent="0" lvl="0" marL="0" rtl="0" algn="l">
              <a:spcBef>
                <a:spcPts val="1000"/>
              </a:spcBef>
              <a:spcAft>
                <a:spcPts val="0"/>
              </a:spcAft>
              <a:buNone/>
            </a:pPr>
            <a:r>
              <a:t/>
            </a:r>
            <a:endParaRPr sz="5000"/>
          </a:p>
        </p:txBody>
      </p:sp>
      <p:pic>
        <p:nvPicPr>
          <p:cNvPr id="191" name="Google Shape;191;g373fe3ef0e2_0_13"/>
          <p:cNvPicPr preferRelativeResize="0"/>
          <p:nvPr/>
        </p:nvPicPr>
        <p:blipFill>
          <a:blip r:embed="rId3">
            <a:alphaModFix/>
          </a:blip>
          <a:stretch>
            <a:fillRect/>
          </a:stretch>
        </p:blipFill>
        <p:spPr>
          <a:xfrm>
            <a:off x="468750" y="979885"/>
            <a:ext cx="11126648" cy="536418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373fe3ef0e2_0_20"/>
          <p:cNvSpPr txBox="1"/>
          <p:nvPr>
            <p:ph idx="2" type="body"/>
          </p:nvPr>
        </p:nvSpPr>
        <p:spPr>
          <a:xfrm>
            <a:off x="827900" y="363535"/>
            <a:ext cx="10856100" cy="74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3800"/>
              <a:t>Equivalence Class Testing (User Authentication)</a:t>
            </a:r>
            <a:endParaRPr sz="3800"/>
          </a:p>
          <a:p>
            <a:pPr indent="0" lvl="0" marL="0" rtl="0" algn="l">
              <a:spcBef>
                <a:spcPts val="1000"/>
              </a:spcBef>
              <a:spcAft>
                <a:spcPts val="0"/>
              </a:spcAft>
              <a:buNone/>
            </a:pPr>
            <a:r>
              <a:t/>
            </a:r>
            <a:endParaRPr sz="5000"/>
          </a:p>
        </p:txBody>
      </p:sp>
      <p:pic>
        <p:nvPicPr>
          <p:cNvPr id="198" name="Google Shape;198;g373fe3ef0e2_0_20"/>
          <p:cNvPicPr preferRelativeResize="0"/>
          <p:nvPr/>
        </p:nvPicPr>
        <p:blipFill>
          <a:blip r:embed="rId3">
            <a:alphaModFix/>
          </a:blip>
          <a:stretch>
            <a:fillRect/>
          </a:stretch>
        </p:blipFill>
        <p:spPr>
          <a:xfrm>
            <a:off x="1745450" y="968585"/>
            <a:ext cx="8401361" cy="54432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373fe3ef0e2_0_52"/>
          <p:cNvSpPr txBox="1"/>
          <p:nvPr>
            <p:ph idx="2" type="body"/>
          </p:nvPr>
        </p:nvSpPr>
        <p:spPr>
          <a:xfrm>
            <a:off x="827900" y="592135"/>
            <a:ext cx="10856100" cy="74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3800"/>
              <a:t>Decision Table </a:t>
            </a:r>
            <a:r>
              <a:rPr lang="en-US" sz="3800"/>
              <a:t>Testing (addSubscription)</a:t>
            </a:r>
            <a:endParaRPr sz="3800"/>
          </a:p>
          <a:p>
            <a:pPr indent="0" lvl="0" marL="0" rtl="0" algn="l">
              <a:spcBef>
                <a:spcPts val="1000"/>
              </a:spcBef>
              <a:spcAft>
                <a:spcPts val="0"/>
              </a:spcAft>
              <a:buNone/>
            </a:pPr>
            <a:r>
              <a:t/>
            </a:r>
            <a:endParaRPr sz="5000"/>
          </a:p>
        </p:txBody>
      </p:sp>
      <p:pic>
        <p:nvPicPr>
          <p:cNvPr id="205" name="Google Shape;205;g373fe3ef0e2_0_52"/>
          <p:cNvPicPr preferRelativeResize="0"/>
          <p:nvPr/>
        </p:nvPicPr>
        <p:blipFill>
          <a:blip r:embed="rId3">
            <a:alphaModFix/>
          </a:blip>
          <a:stretch>
            <a:fillRect/>
          </a:stretch>
        </p:blipFill>
        <p:spPr>
          <a:xfrm>
            <a:off x="152400" y="1409960"/>
            <a:ext cx="11887201" cy="44350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373fe3ef0e2_0_59"/>
          <p:cNvSpPr txBox="1"/>
          <p:nvPr>
            <p:ph idx="2" type="body"/>
          </p:nvPr>
        </p:nvSpPr>
        <p:spPr>
          <a:xfrm>
            <a:off x="527850" y="592151"/>
            <a:ext cx="11136300" cy="741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3800"/>
              <a:t>Decision Table Testing (handleDeleteSubscription)</a:t>
            </a:r>
            <a:endParaRPr sz="3800"/>
          </a:p>
          <a:p>
            <a:pPr indent="0" lvl="0" marL="0" rtl="0" algn="l">
              <a:spcBef>
                <a:spcPts val="1000"/>
              </a:spcBef>
              <a:spcAft>
                <a:spcPts val="0"/>
              </a:spcAft>
              <a:buNone/>
            </a:pPr>
            <a:r>
              <a:t/>
            </a:r>
            <a:endParaRPr sz="5000"/>
          </a:p>
        </p:txBody>
      </p:sp>
      <p:pic>
        <p:nvPicPr>
          <p:cNvPr id="212" name="Google Shape;212;g373fe3ef0e2_0_59"/>
          <p:cNvPicPr preferRelativeResize="0"/>
          <p:nvPr/>
        </p:nvPicPr>
        <p:blipFill>
          <a:blip r:embed="rId3">
            <a:alphaModFix/>
          </a:blip>
          <a:stretch>
            <a:fillRect/>
          </a:stretch>
        </p:blipFill>
        <p:spPr>
          <a:xfrm>
            <a:off x="152400" y="1486151"/>
            <a:ext cx="11887198" cy="43681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73fe3ef0e2_0_101"/>
          <p:cNvSpPr txBox="1"/>
          <p:nvPr>
            <p:ph idx="2" type="body"/>
          </p:nvPr>
        </p:nvSpPr>
        <p:spPr>
          <a:xfrm>
            <a:off x="527850" y="187351"/>
            <a:ext cx="11136300" cy="741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3800"/>
              <a:t>State Transition </a:t>
            </a:r>
            <a:endParaRPr sz="3800"/>
          </a:p>
          <a:p>
            <a:pPr indent="0" lvl="0" marL="0" rtl="0" algn="l">
              <a:spcBef>
                <a:spcPts val="1000"/>
              </a:spcBef>
              <a:spcAft>
                <a:spcPts val="0"/>
              </a:spcAft>
              <a:buNone/>
            </a:pPr>
            <a:r>
              <a:t/>
            </a:r>
            <a:endParaRPr sz="5000"/>
          </a:p>
        </p:txBody>
      </p:sp>
      <p:pic>
        <p:nvPicPr>
          <p:cNvPr id="219" name="Google Shape;219;g373fe3ef0e2_0_101"/>
          <p:cNvPicPr preferRelativeResize="0"/>
          <p:nvPr/>
        </p:nvPicPr>
        <p:blipFill>
          <a:blip r:embed="rId3">
            <a:alphaModFix/>
          </a:blip>
          <a:stretch>
            <a:fillRect/>
          </a:stretch>
        </p:blipFill>
        <p:spPr>
          <a:xfrm>
            <a:off x="2143150" y="833225"/>
            <a:ext cx="8977300" cy="57199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373fe3ef0e2_0_108"/>
          <p:cNvSpPr txBox="1"/>
          <p:nvPr>
            <p:ph idx="2" type="body"/>
          </p:nvPr>
        </p:nvSpPr>
        <p:spPr>
          <a:xfrm>
            <a:off x="527850" y="187351"/>
            <a:ext cx="11136300" cy="741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3800"/>
              <a:t>State Transition </a:t>
            </a:r>
            <a:endParaRPr sz="3800"/>
          </a:p>
          <a:p>
            <a:pPr indent="0" lvl="0" marL="0" rtl="0" algn="l">
              <a:spcBef>
                <a:spcPts val="1000"/>
              </a:spcBef>
              <a:spcAft>
                <a:spcPts val="0"/>
              </a:spcAft>
              <a:buNone/>
            </a:pPr>
            <a:r>
              <a:t/>
            </a:r>
            <a:endParaRPr sz="5000"/>
          </a:p>
        </p:txBody>
      </p:sp>
      <p:pic>
        <p:nvPicPr>
          <p:cNvPr id="226" name="Google Shape;226;g373fe3ef0e2_0_108"/>
          <p:cNvPicPr preferRelativeResize="0"/>
          <p:nvPr/>
        </p:nvPicPr>
        <p:blipFill>
          <a:blip r:embed="rId3">
            <a:alphaModFix/>
          </a:blip>
          <a:stretch>
            <a:fillRect/>
          </a:stretch>
        </p:blipFill>
        <p:spPr>
          <a:xfrm>
            <a:off x="1927650" y="740175"/>
            <a:ext cx="8336701" cy="59800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373fe3ef0e2_0_88"/>
          <p:cNvSpPr txBox="1"/>
          <p:nvPr>
            <p:ph idx="2" type="body"/>
          </p:nvPr>
        </p:nvSpPr>
        <p:spPr>
          <a:xfrm>
            <a:off x="527850" y="592151"/>
            <a:ext cx="11136300" cy="741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3800"/>
              <a:t>Use Case </a:t>
            </a:r>
            <a:r>
              <a:rPr lang="en-US" sz="3800"/>
              <a:t>Table Testing (addSubscription)</a:t>
            </a:r>
            <a:endParaRPr sz="5000"/>
          </a:p>
        </p:txBody>
      </p:sp>
      <p:pic>
        <p:nvPicPr>
          <p:cNvPr id="233" name="Google Shape;233;g373fe3ef0e2_0_88"/>
          <p:cNvPicPr preferRelativeResize="0"/>
          <p:nvPr/>
        </p:nvPicPr>
        <p:blipFill>
          <a:blip r:embed="rId3">
            <a:alphaModFix/>
          </a:blip>
          <a:stretch>
            <a:fillRect/>
          </a:stretch>
        </p:blipFill>
        <p:spPr>
          <a:xfrm>
            <a:off x="152400" y="1333751"/>
            <a:ext cx="11887201" cy="510778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373fe3ef0e2_0_81"/>
          <p:cNvSpPr txBox="1"/>
          <p:nvPr>
            <p:ph idx="2" type="body"/>
          </p:nvPr>
        </p:nvSpPr>
        <p:spPr>
          <a:xfrm>
            <a:off x="575475" y="2248700"/>
            <a:ext cx="4258500" cy="7890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sz="3800"/>
              <a:t>Use Case Testing</a:t>
            </a:r>
            <a:endParaRPr sz="5000"/>
          </a:p>
        </p:txBody>
      </p:sp>
      <p:pic>
        <p:nvPicPr>
          <p:cNvPr id="240" name="Google Shape;240;g373fe3ef0e2_0_81"/>
          <p:cNvPicPr preferRelativeResize="0"/>
          <p:nvPr/>
        </p:nvPicPr>
        <p:blipFill rotWithShape="1">
          <a:blip r:embed="rId3">
            <a:alphaModFix/>
          </a:blip>
          <a:srcRect b="5365" l="0" r="0" t="0"/>
          <a:stretch/>
        </p:blipFill>
        <p:spPr>
          <a:xfrm>
            <a:off x="5972150" y="238125"/>
            <a:ext cx="1676400" cy="6381749"/>
          </a:xfrm>
          <a:prstGeom prst="rect">
            <a:avLst/>
          </a:prstGeom>
          <a:noFill/>
          <a:ln>
            <a:noFill/>
          </a:ln>
        </p:spPr>
      </p:pic>
      <p:pic>
        <p:nvPicPr>
          <p:cNvPr id="241" name="Google Shape;241;g373fe3ef0e2_0_81"/>
          <p:cNvPicPr preferRelativeResize="0"/>
          <p:nvPr/>
        </p:nvPicPr>
        <p:blipFill>
          <a:blip r:embed="rId4">
            <a:alphaModFix/>
          </a:blip>
          <a:stretch>
            <a:fillRect/>
          </a:stretch>
        </p:blipFill>
        <p:spPr>
          <a:xfrm>
            <a:off x="9134475" y="238125"/>
            <a:ext cx="1581150" cy="6381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37217dd6aa9_0_37"/>
          <p:cNvSpPr txBox="1"/>
          <p:nvPr>
            <p:ph idx="2" type="body"/>
          </p:nvPr>
        </p:nvSpPr>
        <p:spPr>
          <a:xfrm>
            <a:off x="807875" y="2145839"/>
            <a:ext cx="10856100" cy="34104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a:t>Application Demonstration</a:t>
            </a:r>
            <a:endParaRPr/>
          </a:p>
          <a:p>
            <a:pPr indent="0" lvl="0" marL="0" rtl="0" algn="ctr">
              <a:spcBef>
                <a:spcPts val="1000"/>
              </a:spcBef>
              <a:spcAft>
                <a:spcPts val="0"/>
              </a:spcAft>
              <a:buClr>
                <a:schemeClr val="dk1"/>
              </a:buClr>
              <a:buSzPts val="1100"/>
              <a:buFont typeface="Arial"/>
              <a:buNone/>
            </a:pPr>
            <a:r>
              <a:rPr lang="en-US"/>
              <a:t>Testing</a:t>
            </a:r>
            <a:r>
              <a:rPr lang="en-US"/>
              <a:t> Demonstration</a:t>
            </a:r>
            <a:endParaRPr/>
          </a:p>
          <a:p>
            <a:pPr indent="0" lvl="0" marL="0" rtl="0" algn="ctr">
              <a:spcBef>
                <a:spcPts val="10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8"/>
          <p:cNvSpPr txBox="1"/>
          <p:nvPr>
            <p:ph idx="2" type="body"/>
          </p:nvPr>
        </p:nvSpPr>
        <p:spPr>
          <a:xfrm>
            <a:off x="668019" y="546776"/>
            <a:ext cx="10855961" cy="746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24734"/>
              </a:buClr>
              <a:buSzPts val="4400"/>
              <a:buNone/>
            </a:pPr>
            <a:r>
              <a:rPr lang="en-US" sz="4400">
                <a:latin typeface="Arial"/>
                <a:ea typeface="Arial"/>
                <a:cs typeface="Arial"/>
                <a:sym typeface="Arial"/>
              </a:rPr>
              <a:t>Project Management</a:t>
            </a:r>
            <a:endParaRPr/>
          </a:p>
        </p:txBody>
      </p:sp>
      <p:pic>
        <p:nvPicPr>
          <p:cNvPr id="254" name="Google Shape;254;p8" title="GANTT Chart-2025-07-28-234126.png"/>
          <p:cNvPicPr preferRelativeResize="0"/>
          <p:nvPr/>
        </p:nvPicPr>
        <p:blipFill>
          <a:blip r:embed="rId3">
            <a:alphaModFix/>
          </a:blip>
          <a:stretch>
            <a:fillRect/>
          </a:stretch>
        </p:blipFill>
        <p:spPr>
          <a:xfrm>
            <a:off x="277850" y="2004500"/>
            <a:ext cx="11772274" cy="2535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3"/>
          <p:cNvSpPr txBox="1"/>
          <p:nvPr>
            <p:ph idx="2" type="body"/>
          </p:nvPr>
        </p:nvSpPr>
        <p:spPr>
          <a:xfrm>
            <a:off x="668019" y="546776"/>
            <a:ext cx="10855961" cy="746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24734"/>
              </a:buClr>
              <a:buSzPts val="4400"/>
              <a:buNone/>
            </a:pPr>
            <a:r>
              <a:rPr lang="en-US" sz="4400">
                <a:latin typeface="Arial"/>
                <a:ea typeface="Arial"/>
                <a:cs typeface="Arial"/>
                <a:sym typeface="Arial"/>
              </a:rPr>
              <a:t>Introduction</a:t>
            </a:r>
            <a:endParaRPr/>
          </a:p>
        </p:txBody>
      </p:sp>
      <p:sp>
        <p:nvSpPr>
          <p:cNvPr id="65" name="Google Shape;65;p3"/>
          <p:cNvSpPr txBox="1"/>
          <p:nvPr/>
        </p:nvSpPr>
        <p:spPr>
          <a:xfrm>
            <a:off x="728844" y="1293113"/>
            <a:ext cx="10734300" cy="4610400"/>
          </a:xfrm>
          <a:prstGeom prst="rect">
            <a:avLst/>
          </a:prstGeom>
          <a:noFill/>
          <a:ln>
            <a:noFill/>
          </a:ln>
        </p:spPr>
        <p:txBody>
          <a:bodyPr anchorCtr="0" anchor="t" bIns="45700" lIns="91425" spcFirstLastPara="1" rIns="91425" wrap="square" tIns="45700">
            <a:noAutofit/>
          </a:bodyPr>
          <a:lstStyle/>
          <a:p>
            <a:pPr indent="-304800" lvl="2" marL="311150" marR="0" rtl="0" algn="l">
              <a:lnSpc>
                <a:spcPct val="90000"/>
              </a:lnSpc>
              <a:spcBef>
                <a:spcPts val="500"/>
              </a:spcBef>
              <a:spcAft>
                <a:spcPts val="0"/>
              </a:spcAft>
              <a:buClr>
                <a:schemeClr val="dk1"/>
              </a:buClr>
              <a:buSzPts val="3200"/>
              <a:buFont typeface="Gill Sans"/>
              <a:buChar char="•"/>
            </a:pPr>
            <a:r>
              <a:rPr lang="en-US" sz="3200">
                <a:solidFill>
                  <a:schemeClr val="dk1"/>
                </a:solidFill>
                <a:latin typeface="Gill Sans"/>
                <a:ea typeface="Gill Sans"/>
                <a:cs typeface="Gill Sans"/>
                <a:sym typeface="Gill Sans"/>
              </a:rPr>
              <a:t>In today's digital age, many users manage multiple recurring services.</a:t>
            </a:r>
            <a:endParaRPr sz="3200">
              <a:solidFill>
                <a:schemeClr val="dk1"/>
              </a:solidFill>
              <a:latin typeface="Gill Sans"/>
              <a:ea typeface="Gill Sans"/>
              <a:cs typeface="Gill Sans"/>
              <a:sym typeface="Gill Sans"/>
            </a:endParaRPr>
          </a:p>
          <a:p>
            <a:pPr indent="-304800" lvl="2" marL="311150" marR="0" rtl="0" algn="l">
              <a:lnSpc>
                <a:spcPct val="90000"/>
              </a:lnSpc>
              <a:spcBef>
                <a:spcPts val="500"/>
              </a:spcBef>
              <a:spcAft>
                <a:spcPts val="0"/>
              </a:spcAft>
              <a:buClr>
                <a:schemeClr val="dk1"/>
              </a:buClr>
              <a:buSzPts val="3200"/>
              <a:buFont typeface="Gill Sans"/>
              <a:buChar char="•"/>
            </a:pPr>
            <a:r>
              <a:rPr lang="en-US" sz="3200">
                <a:solidFill>
                  <a:schemeClr val="dk1"/>
                </a:solidFill>
                <a:latin typeface="Gill Sans"/>
                <a:ea typeface="Gill Sans"/>
                <a:cs typeface="Gill Sans"/>
                <a:sym typeface="Gill Sans"/>
              </a:rPr>
              <a:t>This can include entertainment, productivity, utilities, memberships.</a:t>
            </a:r>
            <a:endParaRPr sz="3200">
              <a:solidFill>
                <a:schemeClr val="dk1"/>
              </a:solidFill>
              <a:latin typeface="Gill Sans"/>
              <a:ea typeface="Gill Sans"/>
              <a:cs typeface="Gill Sans"/>
              <a:sym typeface="Gill Sans"/>
            </a:endParaRPr>
          </a:p>
          <a:p>
            <a:pPr indent="-304800" lvl="2" marL="311150" marR="0" rtl="0" algn="l">
              <a:lnSpc>
                <a:spcPct val="90000"/>
              </a:lnSpc>
              <a:spcBef>
                <a:spcPts val="500"/>
              </a:spcBef>
              <a:spcAft>
                <a:spcPts val="0"/>
              </a:spcAft>
              <a:buClr>
                <a:schemeClr val="dk1"/>
              </a:buClr>
              <a:buSzPts val="3200"/>
              <a:buFont typeface="Gill Sans"/>
              <a:buChar char="•"/>
            </a:pPr>
            <a:r>
              <a:rPr lang="en-US" sz="3200">
                <a:solidFill>
                  <a:schemeClr val="dk1"/>
                </a:solidFill>
                <a:latin typeface="Gill Sans"/>
                <a:ea typeface="Gill Sans"/>
                <a:cs typeface="Gill Sans"/>
                <a:sym typeface="Gill Sans"/>
              </a:rPr>
              <a:t>Without a way to track them, users may miss cancellations or overspend on subscriptions.</a:t>
            </a:r>
            <a:endParaRPr sz="3200">
              <a:solidFill>
                <a:schemeClr val="dk1"/>
              </a:solidFill>
              <a:latin typeface="Gill Sans"/>
              <a:ea typeface="Gill Sans"/>
              <a:cs typeface="Gill Sans"/>
              <a:sym typeface="Gill Sans"/>
            </a:endParaRPr>
          </a:p>
          <a:p>
            <a:pPr indent="-304800" lvl="2" marL="311150" marR="0" rtl="0" algn="l">
              <a:lnSpc>
                <a:spcPct val="90000"/>
              </a:lnSpc>
              <a:spcBef>
                <a:spcPts val="500"/>
              </a:spcBef>
              <a:spcAft>
                <a:spcPts val="0"/>
              </a:spcAft>
              <a:buClr>
                <a:schemeClr val="dk1"/>
              </a:buClr>
              <a:buSzPts val="3200"/>
              <a:buFont typeface="Gill Sans"/>
              <a:buChar char="•"/>
            </a:pPr>
            <a:r>
              <a:rPr lang="en-US" sz="3200">
                <a:solidFill>
                  <a:schemeClr val="dk1"/>
                </a:solidFill>
                <a:latin typeface="Gill Sans"/>
                <a:ea typeface="Gill Sans"/>
                <a:cs typeface="Gill Sans"/>
                <a:sym typeface="Gill Sans"/>
              </a:rPr>
              <a:t>There is a growing need for tools to help monitor, remind, and analyze subscription usage.</a:t>
            </a:r>
            <a:endParaRPr sz="3200">
              <a:solidFill>
                <a:schemeClr val="dk1"/>
              </a:solidFill>
              <a:latin typeface="Gill Sans"/>
              <a:ea typeface="Gill Sans"/>
              <a:cs typeface="Gill Sans"/>
              <a:sym typeface="Gill Sans"/>
            </a:endParaRPr>
          </a:p>
          <a:p>
            <a:pPr indent="0" lvl="0" marL="0" marR="0" rtl="0" algn="l">
              <a:lnSpc>
                <a:spcPct val="90000"/>
              </a:lnSpc>
              <a:spcBef>
                <a:spcPts val="500"/>
              </a:spcBef>
              <a:spcAft>
                <a:spcPts val="0"/>
              </a:spcAft>
              <a:buNone/>
            </a:pPr>
            <a:r>
              <a:t/>
            </a:r>
            <a:endParaRPr b="1" sz="3200">
              <a:solidFill>
                <a:schemeClr val="dk1"/>
              </a:solidFill>
              <a:latin typeface="Gill Sans"/>
              <a:ea typeface="Gill Sans"/>
              <a:cs typeface="Gill Sans"/>
              <a:sym typeface="Gill Sans"/>
            </a:endParaRPr>
          </a:p>
          <a:p>
            <a:pPr indent="0" lvl="0" marL="1371600" marR="0" rtl="0" algn="l">
              <a:lnSpc>
                <a:spcPct val="90000"/>
              </a:lnSpc>
              <a:spcBef>
                <a:spcPts val="500"/>
              </a:spcBef>
              <a:spcAft>
                <a:spcPts val="0"/>
              </a:spcAft>
              <a:buNone/>
            </a:pPr>
            <a:r>
              <a:t/>
            </a:r>
            <a:endParaRPr sz="3200">
              <a:solidFill>
                <a:schemeClr val="dk1"/>
              </a:solidFill>
              <a:latin typeface="Gill Sans"/>
              <a:ea typeface="Gill Sans"/>
              <a:cs typeface="Gill Sans"/>
              <a:sym typeface="Gill Sans"/>
            </a:endParaRPr>
          </a:p>
          <a:p>
            <a:pPr indent="0" lvl="0" marL="0" marR="0" rtl="0" algn="l">
              <a:lnSpc>
                <a:spcPct val="90000"/>
              </a:lnSpc>
              <a:spcBef>
                <a:spcPts val="500"/>
              </a:spcBef>
              <a:spcAft>
                <a:spcPts val="0"/>
              </a:spcAft>
              <a:buNone/>
            </a:pPr>
            <a:r>
              <a:t/>
            </a:r>
            <a:endParaRPr sz="3200">
              <a:solidFill>
                <a:schemeClr val="dk1"/>
              </a:solidFill>
              <a:latin typeface="Gill Sans"/>
              <a:ea typeface="Gill Sans"/>
              <a:cs typeface="Gill Sans"/>
              <a:sym typeface="Gill Sans"/>
            </a:endParaRPr>
          </a:p>
          <a:p>
            <a:pPr indent="0" lvl="2" marL="6350" marR="0" rtl="0" algn="l">
              <a:lnSpc>
                <a:spcPct val="90000"/>
              </a:lnSpc>
              <a:spcBef>
                <a:spcPts val="500"/>
              </a:spcBef>
              <a:spcAft>
                <a:spcPts val="0"/>
              </a:spcAft>
              <a:buClr>
                <a:schemeClr val="dk1"/>
              </a:buClr>
              <a:buSzPts val="2600"/>
              <a:buFont typeface="Arial"/>
              <a:buNone/>
            </a:pPr>
            <a:r>
              <a:t/>
            </a:r>
            <a:endParaRPr b="0" i="0" sz="2600" u="none" cap="none" strike="noStrike">
              <a:solidFill>
                <a:schemeClr val="dk1"/>
              </a:solidFill>
              <a:latin typeface="Gill Sans"/>
              <a:ea typeface="Gill Sans"/>
              <a:cs typeface="Gill Sans"/>
              <a:sym typeface="Gill Sans"/>
            </a:endParaRPr>
          </a:p>
          <a:p>
            <a:pPr indent="-165100" lvl="0" marL="342900" marR="0" rtl="0" algn="l">
              <a:lnSpc>
                <a:spcPct val="100000"/>
              </a:lnSpc>
              <a:spcBef>
                <a:spcPts val="1000"/>
              </a:spcBef>
              <a:spcAft>
                <a:spcPts val="0"/>
              </a:spcAft>
              <a:buClr>
                <a:srgbClr val="FFC629"/>
              </a:buClr>
              <a:buSzPts val="2800"/>
              <a:buFont typeface="Arial"/>
              <a:buNone/>
            </a:pPr>
            <a:r>
              <a:t/>
            </a:r>
            <a:endParaRPr b="0" i="0" sz="2800" u="none" cap="none" strike="noStrike">
              <a:solidFill>
                <a:schemeClr val="dk1"/>
              </a:solidFill>
              <a:latin typeface="Arial"/>
              <a:ea typeface="Arial"/>
              <a:cs typeface="Arial"/>
              <a:sym typeface="Arial"/>
            </a:endParaRPr>
          </a:p>
          <a:p>
            <a:pPr indent="-139700" lvl="0" marL="342900" marR="0" rtl="0" algn="l">
              <a:lnSpc>
                <a:spcPct val="100000"/>
              </a:lnSpc>
              <a:spcBef>
                <a:spcPts val="1000"/>
              </a:spcBef>
              <a:spcAft>
                <a:spcPts val="0"/>
              </a:spcAft>
              <a:buClr>
                <a:srgbClr val="FFC629"/>
              </a:buClr>
              <a:buSzPts val="3200"/>
              <a:buFont typeface="Arial"/>
              <a:buNone/>
            </a:pPr>
            <a:r>
              <a:t/>
            </a:r>
            <a:endParaRPr b="0" i="0" sz="3200" u="none" cap="none" strike="noStrike">
              <a:solidFill>
                <a:schemeClr val="dk1"/>
              </a:solidFill>
              <a:latin typeface="Gill Sans"/>
              <a:ea typeface="Gill Sans"/>
              <a:cs typeface="Gill Sans"/>
              <a:sym typeface="Gill Sans"/>
            </a:endParaRPr>
          </a:p>
          <a:p>
            <a:pPr indent="-213359" lvl="0" marL="342900" marR="0" rtl="0" algn="l">
              <a:lnSpc>
                <a:spcPct val="90000"/>
              </a:lnSpc>
              <a:spcBef>
                <a:spcPts val="720"/>
              </a:spcBef>
              <a:spcAft>
                <a:spcPts val="0"/>
              </a:spcAft>
              <a:buClr>
                <a:srgbClr val="FFC629"/>
              </a:buClr>
              <a:buSzPts val="2040"/>
              <a:buFont typeface="Arial"/>
              <a:buNone/>
            </a:pPr>
            <a:r>
              <a:t/>
            </a:r>
            <a:endParaRPr b="0" i="0" sz="2400" u="none" cap="none" strike="noStrike">
              <a:solidFill>
                <a:srgbClr val="FF0000"/>
              </a:solidFill>
              <a:latin typeface="Gill Sans"/>
              <a:ea typeface="Gill Sans"/>
              <a:cs typeface="Gill Sans"/>
              <a:sym typeface="Gill Sans"/>
            </a:endParaRPr>
          </a:p>
          <a:p>
            <a:pPr indent="-384810" lvl="0" marL="514350" marR="0" rtl="0" algn="l">
              <a:lnSpc>
                <a:spcPct val="90000"/>
              </a:lnSpc>
              <a:spcBef>
                <a:spcPts val="720"/>
              </a:spcBef>
              <a:spcAft>
                <a:spcPts val="0"/>
              </a:spcAft>
              <a:buClr>
                <a:srgbClr val="FFC629"/>
              </a:buClr>
              <a:buSzPts val="2040"/>
              <a:buFont typeface="Calibri"/>
              <a:buNone/>
            </a:pPr>
            <a:r>
              <a:t/>
            </a:r>
            <a:endParaRPr b="0" i="0" sz="2400" u="none" cap="none" strike="noStrike">
              <a:solidFill>
                <a:schemeClr val="dk1"/>
              </a:solidFill>
              <a:latin typeface="Gill Sans"/>
              <a:ea typeface="Gill Sans"/>
              <a:cs typeface="Gill Sans"/>
              <a:sym typeface="Gill Sans"/>
            </a:endParaRPr>
          </a:p>
        </p:txBody>
      </p:sp>
      <p:pic>
        <p:nvPicPr>
          <p:cNvPr id="66" name="Google Shape;66;p3"/>
          <p:cNvPicPr preferRelativeResize="0"/>
          <p:nvPr/>
        </p:nvPicPr>
        <p:blipFill>
          <a:blip r:embed="rId3">
            <a:alphaModFix/>
          </a:blip>
          <a:stretch>
            <a:fillRect/>
          </a:stretch>
        </p:blipFill>
        <p:spPr>
          <a:xfrm>
            <a:off x="9385750" y="5528500"/>
            <a:ext cx="2138225" cy="651500"/>
          </a:xfrm>
          <a:prstGeom prst="rect">
            <a:avLst/>
          </a:prstGeom>
          <a:noFill/>
          <a:ln>
            <a:noFill/>
          </a:ln>
        </p:spPr>
      </p:pic>
      <p:pic>
        <p:nvPicPr>
          <p:cNvPr id="67" name="Google Shape;67;p3"/>
          <p:cNvPicPr preferRelativeResize="0"/>
          <p:nvPr/>
        </p:nvPicPr>
        <p:blipFill>
          <a:blip r:embed="rId4">
            <a:alphaModFix/>
          </a:blip>
          <a:stretch>
            <a:fillRect/>
          </a:stretch>
        </p:blipFill>
        <p:spPr>
          <a:xfrm>
            <a:off x="7854825" y="5248250"/>
            <a:ext cx="1212001" cy="1212001"/>
          </a:xfrm>
          <a:prstGeom prst="rect">
            <a:avLst/>
          </a:prstGeom>
          <a:noFill/>
          <a:ln>
            <a:noFill/>
          </a:ln>
        </p:spPr>
      </p:pic>
      <p:pic>
        <p:nvPicPr>
          <p:cNvPr id="68" name="Google Shape;68;p3"/>
          <p:cNvPicPr preferRelativeResize="0"/>
          <p:nvPr/>
        </p:nvPicPr>
        <p:blipFill>
          <a:blip r:embed="rId5">
            <a:alphaModFix/>
          </a:blip>
          <a:stretch>
            <a:fillRect/>
          </a:stretch>
        </p:blipFill>
        <p:spPr>
          <a:xfrm>
            <a:off x="6340925" y="5328412"/>
            <a:ext cx="1513902" cy="8515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37239edf15e_0_0"/>
          <p:cNvSpPr txBox="1"/>
          <p:nvPr>
            <p:ph idx="2" type="body"/>
          </p:nvPr>
        </p:nvSpPr>
        <p:spPr>
          <a:xfrm>
            <a:off x="838200" y="706810"/>
            <a:ext cx="10856100" cy="746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124734"/>
              </a:buClr>
              <a:buSzPts val="4400"/>
              <a:buFont typeface="Arial"/>
              <a:buNone/>
            </a:pPr>
            <a:r>
              <a:rPr lang="en-US" sz="4400"/>
              <a:t>Project Management Table</a:t>
            </a:r>
            <a:endParaRPr/>
          </a:p>
          <a:p>
            <a:pPr indent="0" lvl="0" marL="0" rtl="0" algn="l">
              <a:spcBef>
                <a:spcPts val="1000"/>
              </a:spcBef>
              <a:spcAft>
                <a:spcPts val="0"/>
              </a:spcAft>
              <a:buNone/>
            </a:pPr>
            <a:r>
              <a:t/>
            </a:r>
            <a:endParaRPr/>
          </a:p>
        </p:txBody>
      </p:sp>
      <p:pic>
        <p:nvPicPr>
          <p:cNvPr id="261" name="Google Shape;261;g37239edf15e_0_0"/>
          <p:cNvPicPr preferRelativeResize="0"/>
          <p:nvPr/>
        </p:nvPicPr>
        <p:blipFill>
          <a:blip r:embed="rId3">
            <a:alphaModFix/>
          </a:blip>
          <a:stretch>
            <a:fillRect/>
          </a:stretch>
        </p:blipFill>
        <p:spPr>
          <a:xfrm>
            <a:off x="152400" y="1453210"/>
            <a:ext cx="11887201" cy="47838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9"/>
          <p:cNvSpPr txBox="1"/>
          <p:nvPr>
            <p:ph idx="2" type="body"/>
          </p:nvPr>
        </p:nvSpPr>
        <p:spPr>
          <a:xfrm>
            <a:off x="668019" y="546776"/>
            <a:ext cx="10855961" cy="746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24734"/>
              </a:buClr>
              <a:buSzPts val="4400"/>
              <a:buNone/>
            </a:pPr>
            <a:r>
              <a:rPr lang="en-US" sz="4400">
                <a:latin typeface="Arial"/>
                <a:ea typeface="Arial"/>
                <a:cs typeface="Arial"/>
                <a:sym typeface="Arial"/>
              </a:rPr>
              <a:t>Conclusion</a:t>
            </a:r>
            <a:endParaRPr/>
          </a:p>
        </p:txBody>
      </p:sp>
      <p:sp>
        <p:nvSpPr>
          <p:cNvPr id="268" name="Google Shape;268;p9"/>
          <p:cNvSpPr txBox="1"/>
          <p:nvPr/>
        </p:nvSpPr>
        <p:spPr>
          <a:xfrm>
            <a:off x="668019" y="1429613"/>
            <a:ext cx="10734440" cy="4610474"/>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900">
                <a:solidFill>
                  <a:schemeClr val="dk1"/>
                </a:solidFill>
                <a:latin typeface="Gill Sans"/>
                <a:ea typeface="Gill Sans"/>
                <a:cs typeface="Gill Sans"/>
                <a:sym typeface="Gill Sans"/>
              </a:rPr>
              <a:t>The NextPay subscription tracking application successfully achieved all primary design functions and objectives while </a:t>
            </a:r>
            <a:r>
              <a:rPr lang="en-US" sz="1900">
                <a:solidFill>
                  <a:schemeClr val="dk1"/>
                </a:solidFill>
                <a:latin typeface="Gill Sans"/>
                <a:ea typeface="Gill Sans"/>
                <a:cs typeface="Gill Sans"/>
                <a:sym typeface="Gill Sans"/>
              </a:rPr>
              <a:t>satisfying </a:t>
            </a:r>
            <a:r>
              <a:rPr lang="en-US" sz="1900">
                <a:solidFill>
                  <a:schemeClr val="dk1"/>
                </a:solidFill>
                <a:latin typeface="Gill Sans"/>
                <a:ea typeface="Gill Sans"/>
                <a:cs typeface="Gill Sans"/>
                <a:sym typeface="Gill Sans"/>
              </a:rPr>
              <a:t>the comprehensive testing requirements of ENSE 375. Our team brought </a:t>
            </a:r>
            <a:r>
              <a:rPr lang="en-US" sz="1900">
                <a:solidFill>
                  <a:schemeClr val="dk1"/>
                </a:solidFill>
                <a:latin typeface="Gill Sans"/>
                <a:ea typeface="Gill Sans"/>
                <a:cs typeface="Gill Sans"/>
                <a:sym typeface="Gill Sans"/>
              </a:rPr>
              <a:t>their</a:t>
            </a:r>
            <a:r>
              <a:rPr lang="en-US" sz="1900">
                <a:solidFill>
                  <a:schemeClr val="dk1"/>
                </a:solidFill>
                <a:latin typeface="Gill Sans"/>
                <a:ea typeface="Gill Sans"/>
                <a:cs typeface="Gill Sans"/>
                <a:sym typeface="Gill Sans"/>
              </a:rPr>
              <a:t> minds together to </a:t>
            </a:r>
            <a:r>
              <a:rPr lang="en-US" sz="1900">
                <a:solidFill>
                  <a:schemeClr val="dk1"/>
                </a:solidFill>
                <a:latin typeface="Gill Sans"/>
                <a:ea typeface="Gill Sans"/>
                <a:cs typeface="Gill Sans"/>
                <a:sym typeface="Gill Sans"/>
              </a:rPr>
              <a:t>develop</a:t>
            </a:r>
            <a:r>
              <a:rPr lang="en-US" sz="1900">
                <a:solidFill>
                  <a:schemeClr val="dk1"/>
                </a:solidFill>
                <a:latin typeface="Gill Sans"/>
                <a:ea typeface="Gill Sans"/>
                <a:cs typeface="Gill Sans"/>
                <a:sym typeface="Gill Sans"/>
              </a:rPr>
              <a:t> a fully functional Java Based CLI Application that addresses the core problem of subscription management thorough systematic software development and rigorous testing practices such as Test Driven Development (TDD). The key achievements include:</a:t>
            </a:r>
            <a:endParaRPr sz="1900">
              <a:solidFill>
                <a:schemeClr val="dk1"/>
              </a:solidFill>
              <a:latin typeface="Gill Sans"/>
              <a:ea typeface="Gill Sans"/>
              <a:cs typeface="Gill Sans"/>
              <a:sym typeface="Gill Sans"/>
            </a:endParaRPr>
          </a:p>
          <a:p>
            <a:pPr indent="-349250" lvl="0" marL="457200" rtl="0" algn="l">
              <a:lnSpc>
                <a:spcPct val="115000"/>
              </a:lnSpc>
              <a:spcBef>
                <a:spcPts val="1200"/>
              </a:spcBef>
              <a:spcAft>
                <a:spcPts val="0"/>
              </a:spcAft>
              <a:buClr>
                <a:schemeClr val="dk1"/>
              </a:buClr>
              <a:buSzPts val="1900"/>
              <a:buFont typeface="Gill Sans"/>
              <a:buChar char="●"/>
            </a:pPr>
            <a:r>
              <a:rPr lang="en-US" sz="1900">
                <a:solidFill>
                  <a:schemeClr val="dk1"/>
                </a:solidFill>
                <a:latin typeface="Gill Sans"/>
                <a:ea typeface="Gill Sans"/>
                <a:cs typeface="Gill Sans"/>
                <a:sym typeface="Gill Sans"/>
              </a:rPr>
              <a:t>Efficiently</a:t>
            </a:r>
            <a:r>
              <a:rPr lang="en-US" sz="1900">
                <a:solidFill>
                  <a:schemeClr val="dk1"/>
                </a:solidFill>
                <a:latin typeface="Gill Sans"/>
                <a:ea typeface="Gill Sans"/>
                <a:cs typeface="Gill Sans"/>
                <a:sym typeface="Gill Sans"/>
              </a:rPr>
              <a:t> adding, updating, deleting user subscriptions with completed CRUD </a:t>
            </a:r>
            <a:r>
              <a:rPr lang="en-US" sz="1900">
                <a:solidFill>
                  <a:schemeClr val="dk1"/>
                </a:solidFill>
                <a:latin typeface="Gill Sans"/>
                <a:ea typeface="Gill Sans"/>
                <a:cs typeface="Gill Sans"/>
                <a:sym typeface="Gill Sans"/>
              </a:rPr>
              <a:t>functionality</a:t>
            </a:r>
            <a:r>
              <a:rPr lang="en-US" sz="1900">
                <a:solidFill>
                  <a:schemeClr val="dk1"/>
                </a:solidFill>
                <a:latin typeface="Gill Sans"/>
                <a:ea typeface="Gill Sans"/>
                <a:cs typeface="Gill Sans"/>
                <a:sym typeface="Gill Sans"/>
              </a:rPr>
              <a:t>.</a:t>
            </a:r>
            <a:endParaRPr sz="1900">
              <a:solidFill>
                <a:schemeClr val="dk1"/>
              </a:solidFill>
              <a:latin typeface="Gill Sans"/>
              <a:ea typeface="Gill Sans"/>
              <a:cs typeface="Gill Sans"/>
              <a:sym typeface="Gill Sans"/>
            </a:endParaRPr>
          </a:p>
          <a:p>
            <a:pPr indent="-349250" lvl="0" marL="457200" rtl="0" algn="l">
              <a:lnSpc>
                <a:spcPct val="115000"/>
              </a:lnSpc>
              <a:spcBef>
                <a:spcPts val="0"/>
              </a:spcBef>
              <a:spcAft>
                <a:spcPts val="0"/>
              </a:spcAft>
              <a:buClr>
                <a:schemeClr val="dk1"/>
              </a:buClr>
              <a:buSzPts val="1900"/>
              <a:buFont typeface="Gill Sans"/>
              <a:buChar char="●"/>
            </a:pPr>
            <a:r>
              <a:rPr lang="en-US" sz="1900">
                <a:solidFill>
                  <a:schemeClr val="dk1"/>
                </a:solidFill>
                <a:latin typeface="Gill Sans"/>
                <a:ea typeface="Gill Sans"/>
                <a:cs typeface="Gill Sans"/>
                <a:sym typeface="Gill Sans"/>
              </a:rPr>
              <a:t>Managing user accounts.</a:t>
            </a:r>
            <a:endParaRPr sz="1900">
              <a:solidFill>
                <a:schemeClr val="dk1"/>
              </a:solidFill>
              <a:latin typeface="Gill Sans"/>
              <a:ea typeface="Gill Sans"/>
              <a:cs typeface="Gill Sans"/>
              <a:sym typeface="Gill Sans"/>
            </a:endParaRPr>
          </a:p>
          <a:p>
            <a:pPr indent="-349250" lvl="0" marL="457200" rtl="0" algn="l">
              <a:lnSpc>
                <a:spcPct val="115000"/>
              </a:lnSpc>
              <a:spcBef>
                <a:spcPts val="0"/>
              </a:spcBef>
              <a:spcAft>
                <a:spcPts val="0"/>
              </a:spcAft>
              <a:buClr>
                <a:schemeClr val="dk1"/>
              </a:buClr>
              <a:buSzPts val="1900"/>
              <a:buFont typeface="Gill Sans"/>
              <a:buChar char="●"/>
            </a:pPr>
            <a:r>
              <a:rPr lang="en-US" sz="1900">
                <a:solidFill>
                  <a:schemeClr val="dk1"/>
                </a:solidFill>
                <a:latin typeface="Gill Sans"/>
                <a:ea typeface="Gill Sans"/>
                <a:cs typeface="Gill Sans"/>
                <a:sym typeface="Gill Sans"/>
              </a:rPr>
              <a:t>Sorting subscriptions by billing dates in ascending or descending order.</a:t>
            </a:r>
            <a:endParaRPr sz="1900">
              <a:solidFill>
                <a:schemeClr val="dk1"/>
              </a:solidFill>
              <a:latin typeface="Gill Sans"/>
              <a:ea typeface="Gill Sans"/>
              <a:cs typeface="Gill Sans"/>
              <a:sym typeface="Gill Sans"/>
            </a:endParaRPr>
          </a:p>
          <a:p>
            <a:pPr indent="-349250" lvl="0" marL="457200" rtl="0" algn="l">
              <a:lnSpc>
                <a:spcPct val="115000"/>
              </a:lnSpc>
              <a:spcBef>
                <a:spcPts val="0"/>
              </a:spcBef>
              <a:spcAft>
                <a:spcPts val="0"/>
              </a:spcAft>
              <a:buClr>
                <a:schemeClr val="dk1"/>
              </a:buClr>
              <a:buSzPts val="1900"/>
              <a:buFont typeface="Gill Sans"/>
              <a:buChar char="●"/>
            </a:pPr>
            <a:r>
              <a:rPr lang="en-US" sz="1900">
                <a:solidFill>
                  <a:schemeClr val="dk1"/>
                </a:solidFill>
                <a:latin typeface="Gill Sans"/>
                <a:ea typeface="Gill Sans"/>
                <a:cs typeface="Gill Sans"/>
                <a:sym typeface="Gill Sans"/>
              </a:rPr>
              <a:t>Calculating and displaying subscription costs that occur monthly or yearly with comprehensive summaries.</a:t>
            </a:r>
            <a:endParaRPr sz="1900">
              <a:solidFill>
                <a:schemeClr val="dk1"/>
              </a:solidFill>
              <a:latin typeface="Gill Sans"/>
              <a:ea typeface="Gill Sans"/>
              <a:cs typeface="Gill Sans"/>
              <a:sym typeface="Gill Sans"/>
            </a:endParaRPr>
          </a:p>
          <a:p>
            <a:pPr indent="-349250" lvl="0" marL="457200" rtl="0" algn="l">
              <a:lnSpc>
                <a:spcPct val="115000"/>
              </a:lnSpc>
              <a:spcBef>
                <a:spcPts val="0"/>
              </a:spcBef>
              <a:spcAft>
                <a:spcPts val="0"/>
              </a:spcAft>
              <a:buClr>
                <a:schemeClr val="dk1"/>
              </a:buClr>
              <a:buSzPts val="1900"/>
              <a:buFont typeface="Gill Sans"/>
              <a:buChar char="●"/>
            </a:pPr>
            <a:r>
              <a:rPr lang="en-US" sz="1900">
                <a:solidFill>
                  <a:schemeClr val="dk1"/>
                </a:solidFill>
                <a:latin typeface="Gill Sans"/>
                <a:ea typeface="Gill Sans"/>
                <a:cs typeface="Gill Sans"/>
                <a:sym typeface="Gill Sans"/>
              </a:rPr>
              <a:t>Allowing users to export their subscription data to CSV format, for any external purposes.</a:t>
            </a:r>
            <a:endParaRPr sz="1900">
              <a:solidFill>
                <a:schemeClr val="dk1"/>
              </a:solidFill>
              <a:latin typeface="Gill Sans"/>
              <a:ea typeface="Gill Sans"/>
              <a:cs typeface="Gill Sans"/>
              <a:sym typeface="Gill Sans"/>
            </a:endParaRPr>
          </a:p>
          <a:p>
            <a:pPr indent="-349250" lvl="0" marL="457200" rtl="0" algn="l">
              <a:lnSpc>
                <a:spcPct val="115000"/>
              </a:lnSpc>
              <a:spcBef>
                <a:spcPts val="0"/>
              </a:spcBef>
              <a:spcAft>
                <a:spcPts val="0"/>
              </a:spcAft>
              <a:buClr>
                <a:schemeClr val="dk1"/>
              </a:buClr>
              <a:buSzPts val="1900"/>
              <a:buFont typeface="Gill Sans"/>
              <a:buChar char="●"/>
            </a:pPr>
            <a:r>
              <a:rPr lang="en-US" sz="1900">
                <a:solidFill>
                  <a:schemeClr val="dk1"/>
                </a:solidFill>
                <a:latin typeface="Gill Sans"/>
                <a:ea typeface="Gill Sans"/>
                <a:cs typeface="Gill Sans"/>
                <a:sym typeface="Gill Sans"/>
              </a:rPr>
              <a:t>Storing all data securely in a local SQLite database system</a:t>
            </a:r>
            <a:endParaRPr sz="1900">
              <a:solidFill>
                <a:schemeClr val="dk1"/>
              </a:solidFill>
              <a:latin typeface="Gill Sans"/>
              <a:ea typeface="Gill Sans"/>
              <a:cs typeface="Gill Sans"/>
              <a:sym typeface="Gill Sans"/>
            </a:endParaRPr>
          </a:p>
          <a:p>
            <a:pPr indent="-349250" lvl="0" marL="457200" rtl="0" algn="l">
              <a:lnSpc>
                <a:spcPct val="115000"/>
              </a:lnSpc>
              <a:spcBef>
                <a:spcPts val="0"/>
              </a:spcBef>
              <a:spcAft>
                <a:spcPts val="0"/>
              </a:spcAft>
              <a:buClr>
                <a:schemeClr val="dk1"/>
              </a:buClr>
              <a:buSzPts val="1900"/>
              <a:buFont typeface="Gill Sans"/>
              <a:buChar char="●"/>
            </a:pPr>
            <a:r>
              <a:rPr lang="en-US" sz="1900">
                <a:solidFill>
                  <a:schemeClr val="dk1"/>
                </a:solidFill>
                <a:latin typeface="Gill Sans"/>
                <a:ea typeface="Gill Sans"/>
                <a:cs typeface="Gill Sans"/>
                <a:sym typeface="Gill Sans"/>
              </a:rPr>
              <a:t>Providing an intuitive CLI for streamlined subscription management.</a:t>
            </a:r>
            <a:endParaRPr sz="1900">
              <a:solidFill>
                <a:schemeClr val="dk1"/>
              </a:solidFill>
              <a:latin typeface="Gill Sans"/>
              <a:ea typeface="Gill Sans"/>
              <a:cs typeface="Gill Sans"/>
              <a:sym typeface="Gill Sans"/>
            </a:endParaRPr>
          </a:p>
          <a:p>
            <a:pPr indent="-384810" lvl="0" marL="514350" marR="0" rtl="0" algn="l">
              <a:lnSpc>
                <a:spcPct val="90000"/>
              </a:lnSpc>
              <a:spcBef>
                <a:spcPts val="1200"/>
              </a:spcBef>
              <a:spcAft>
                <a:spcPts val="0"/>
              </a:spcAft>
              <a:buClr>
                <a:srgbClr val="FFC629"/>
              </a:buClr>
              <a:buSzPts val="2040"/>
              <a:buFont typeface="Calibri"/>
              <a:buNone/>
            </a:pPr>
            <a:r>
              <a:t/>
            </a:r>
            <a:endParaRPr sz="1900">
              <a:solidFill>
                <a:schemeClr val="dk1"/>
              </a:solidFill>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37243a92f95_2_23"/>
          <p:cNvSpPr txBox="1"/>
          <p:nvPr>
            <p:ph idx="2" type="body"/>
          </p:nvPr>
        </p:nvSpPr>
        <p:spPr>
          <a:xfrm>
            <a:off x="668019" y="546776"/>
            <a:ext cx="10856100" cy="74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24734"/>
              </a:buClr>
              <a:buSzPts val="4400"/>
              <a:buNone/>
            </a:pPr>
            <a:r>
              <a:rPr lang="en-US" sz="4400">
                <a:latin typeface="Arial"/>
                <a:ea typeface="Arial"/>
                <a:cs typeface="Arial"/>
                <a:sym typeface="Arial"/>
              </a:rPr>
              <a:t>Future Work</a:t>
            </a:r>
            <a:endParaRPr/>
          </a:p>
        </p:txBody>
      </p:sp>
      <p:sp>
        <p:nvSpPr>
          <p:cNvPr id="275" name="Google Shape;275;g37243a92f95_2_23"/>
          <p:cNvSpPr txBox="1"/>
          <p:nvPr/>
        </p:nvSpPr>
        <p:spPr>
          <a:xfrm>
            <a:off x="668019" y="1429613"/>
            <a:ext cx="10734300" cy="4610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900">
                <a:solidFill>
                  <a:schemeClr val="dk1"/>
                </a:solidFill>
                <a:latin typeface="Gill Sans"/>
                <a:ea typeface="Gill Sans"/>
                <a:cs typeface="Gill Sans"/>
                <a:sym typeface="Gill Sans"/>
              </a:rPr>
              <a:t>While the final solution meets the current needs of individual subscription management, there are opportunities for future improvements:</a:t>
            </a:r>
            <a:endParaRPr sz="1900">
              <a:solidFill>
                <a:schemeClr val="dk1"/>
              </a:solidFill>
              <a:latin typeface="Gill Sans"/>
              <a:ea typeface="Gill Sans"/>
              <a:cs typeface="Gill Sans"/>
              <a:sym typeface="Gill Sans"/>
            </a:endParaRPr>
          </a:p>
          <a:p>
            <a:pPr indent="-349250" lvl="0" marL="457200" rtl="0" algn="l">
              <a:lnSpc>
                <a:spcPct val="115000"/>
              </a:lnSpc>
              <a:spcBef>
                <a:spcPts val="1200"/>
              </a:spcBef>
              <a:spcAft>
                <a:spcPts val="0"/>
              </a:spcAft>
              <a:buClr>
                <a:schemeClr val="dk1"/>
              </a:buClr>
              <a:buSzPts val="1900"/>
              <a:buFont typeface="Gill Sans"/>
              <a:buAutoNum type="arabicPeriod"/>
            </a:pPr>
            <a:r>
              <a:rPr lang="en-US" sz="1900">
                <a:solidFill>
                  <a:schemeClr val="dk1"/>
                </a:solidFill>
                <a:latin typeface="Gill Sans"/>
                <a:ea typeface="Gill Sans"/>
                <a:cs typeface="Gill Sans"/>
                <a:sym typeface="Gill Sans"/>
              </a:rPr>
              <a:t>Web Application Development: Develop a full-stack web application using Spring Boot backend with REST APIs and React frontend for cross platform accessibility and modern user experience.</a:t>
            </a:r>
            <a:endParaRPr sz="1900">
              <a:solidFill>
                <a:schemeClr val="dk1"/>
              </a:solidFill>
              <a:latin typeface="Gill Sans"/>
              <a:ea typeface="Gill Sans"/>
              <a:cs typeface="Gill Sans"/>
              <a:sym typeface="Gill Sans"/>
            </a:endParaRPr>
          </a:p>
          <a:p>
            <a:pPr indent="-349250" lvl="0" marL="457200" rtl="0" algn="l">
              <a:lnSpc>
                <a:spcPct val="115000"/>
              </a:lnSpc>
              <a:spcBef>
                <a:spcPts val="0"/>
              </a:spcBef>
              <a:spcAft>
                <a:spcPts val="0"/>
              </a:spcAft>
              <a:buClr>
                <a:schemeClr val="dk1"/>
              </a:buClr>
              <a:buSzPts val="1900"/>
              <a:buFont typeface="Gill Sans"/>
              <a:buAutoNum type="arabicPeriod"/>
            </a:pPr>
            <a:r>
              <a:rPr lang="en-US" sz="1900">
                <a:solidFill>
                  <a:schemeClr val="dk1"/>
                </a:solidFill>
                <a:latin typeface="Gill Sans"/>
                <a:ea typeface="Gill Sans"/>
                <a:cs typeface="Gill Sans"/>
                <a:sym typeface="Gill Sans"/>
              </a:rPr>
              <a:t>Multi User Support: Enhancing the architecture to support multiple accounts with shared subscription management and collaborative budgeting features.</a:t>
            </a:r>
            <a:endParaRPr sz="1900">
              <a:solidFill>
                <a:schemeClr val="dk1"/>
              </a:solidFill>
              <a:latin typeface="Gill Sans"/>
              <a:ea typeface="Gill Sans"/>
              <a:cs typeface="Gill Sans"/>
              <a:sym typeface="Gill Sans"/>
            </a:endParaRPr>
          </a:p>
          <a:p>
            <a:pPr indent="-349250" lvl="0" marL="457200" rtl="0" algn="l">
              <a:lnSpc>
                <a:spcPct val="115000"/>
              </a:lnSpc>
              <a:spcBef>
                <a:spcPts val="0"/>
              </a:spcBef>
              <a:spcAft>
                <a:spcPts val="0"/>
              </a:spcAft>
              <a:buClr>
                <a:schemeClr val="dk1"/>
              </a:buClr>
              <a:buSzPts val="1900"/>
              <a:buFont typeface="Gill Sans"/>
              <a:buAutoNum type="arabicPeriod"/>
            </a:pPr>
            <a:r>
              <a:rPr lang="en-US" sz="1900">
                <a:solidFill>
                  <a:schemeClr val="dk1"/>
                </a:solidFill>
                <a:latin typeface="Gill Sans"/>
                <a:ea typeface="Gill Sans"/>
                <a:cs typeface="Gill Sans"/>
                <a:sym typeface="Gill Sans"/>
              </a:rPr>
              <a:t>Advanced Analytics: E</a:t>
            </a:r>
            <a:r>
              <a:rPr lang="en-US" sz="1900">
                <a:solidFill>
                  <a:schemeClr val="dk1"/>
                </a:solidFill>
                <a:latin typeface="Gill Sans"/>
                <a:ea typeface="Gill Sans"/>
                <a:cs typeface="Gill Sans"/>
                <a:sym typeface="Gill Sans"/>
              </a:rPr>
              <a:t>x</a:t>
            </a:r>
            <a:r>
              <a:rPr lang="en-US" sz="1900">
                <a:solidFill>
                  <a:schemeClr val="dk1"/>
                </a:solidFill>
                <a:latin typeface="Gill Sans"/>
                <a:ea typeface="Gill Sans"/>
                <a:cs typeface="Gill Sans"/>
                <a:sym typeface="Gill Sans"/>
              </a:rPr>
              <a:t>tend the analytics to include more details of subscription habits. Adding notification support to email and SMS for subscription renewals can also be implemented.</a:t>
            </a:r>
            <a:endParaRPr sz="1900">
              <a:solidFill>
                <a:schemeClr val="dk1"/>
              </a:solidFill>
              <a:latin typeface="Gill Sans"/>
              <a:ea typeface="Gill Sans"/>
              <a:cs typeface="Gill Sans"/>
              <a:sym typeface="Gill Sans"/>
            </a:endParaRPr>
          </a:p>
          <a:p>
            <a:pPr indent="-349250" lvl="0" marL="457200" rtl="0" algn="l">
              <a:lnSpc>
                <a:spcPct val="115000"/>
              </a:lnSpc>
              <a:spcBef>
                <a:spcPts val="0"/>
              </a:spcBef>
              <a:spcAft>
                <a:spcPts val="0"/>
              </a:spcAft>
              <a:buClr>
                <a:schemeClr val="dk1"/>
              </a:buClr>
              <a:buSzPts val="1900"/>
              <a:buFont typeface="Gill Sans"/>
              <a:buAutoNum type="arabicPeriod"/>
            </a:pPr>
            <a:r>
              <a:rPr lang="en-US" sz="1900">
                <a:solidFill>
                  <a:schemeClr val="dk1"/>
                </a:solidFill>
                <a:latin typeface="Gill Sans"/>
                <a:ea typeface="Gill Sans"/>
                <a:cs typeface="Gill Sans"/>
                <a:sym typeface="Gill Sans"/>
              </a:rPr>
              <a:t>Subscription Category Management: Build upon the current subscription data model to include categorization features, allowing users to group subscriptions and view category-based spending summaries similar to the existing monthly summary feature.</a:t>
            </a:r>
            <a:endParaRPr sz="1900">
              <a:solidFill>
                <a:schemeClr val="dk1"/>
              </a:solidFill>
              <a:latin typeface="Gill Sans"/>
              <a:ea typeface="Gill Sans"/>
              <a:cs typeface="Gill Sans"/>
              <a:sym typeface="Gill Sans"/>
            </a:endParaRPr>
          </a:p>
          <a:p>
            <a:pPr indent="-349250" lvl="0" marL="457200" rtl="0" algn="l">
              <a:lnSpc>
                <a:spcPct val="115000"/>
              </a:lnSpc>
              <a:spcBef>
                <a:spcPts val="0"/>
              </a:spcBef>
              <a:spcAft>
                <a:spcPts val="0"/>
              </a:spcAft>
              <a:buClr>
                <a:schemeClr val="dk1"/>
              </a:buClr>
              <a:buSzPts val="1900"/>
              <a:buFont typeface="Gill Sans"/>
              <a:buAutoNum type="arabicPeriod"/>
            </a:pPr>
            <a:r>
              <a:rPr lang="en-US" sz="1900">
                <a:solidFill>
                  <a:schemeClr val="dk1"/>
                </a:solidFill>
                <a:latin typeface="Gill Sans"/>
                <a:ea typeface="Gill Sans"/>
                <a:cs typeface="Gill Sans"/>
                <a:sym typeface="Gill Sans"/>
              </a:rPr>
              <a:t>AI Integration: Implement machine learning algorithms to analyze user subscription patterns and provide personalized financial education recommendations.</a:t>
            </a:r>
            <a:endParaRPr sz="1900">
              <a:solidFill>
                <a:schemeClr val="dk1"/>
              </a:solidFill>
              <a:latin typeface="Gill Sans"/>
              <a:ea typeface="Gill Sans"/>
              <a:cs typeface="Gill Sans"/>
              <a:sym typeface="Gill Sans"/>
            </a:endParaRPr>
          </a:p>
          <a:p>
            <a:pPr indent="-384810" lvl="0" marL="514350" marR="0" rtl="0" algn="l">
              <a:lnSpc>
                <a:spcPct val="90000"/>
              </a:lnSpc>
              <a:spcBef>
                <a:spcPts val="1200"/>
              </a:spcBef>
              <a:spcAft>
                <a:spcPts val="0"/>
              </a:spcAft>
              <a:buClr>
                <a:srgbClr val="FFC629"/>
              </a:buClr>
              <a:buSzPts val="2040"/>
              <a:buFont typeface="Calibri"/>
              <a:buNone/>
            </a:pPr>
            <a:r>
              <a:t/>
            </a:r>
            <a:endParaRPr sz="1900">
              <a:solidFill>
                <a:schemeClr val="dk1"/>
              </a:solidFill>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373ce954d12_0_4"/>
          <p:cNvSpPr txBox="1"/>
          <p:nvPr>
            <p:ph idx="2" type="body"/>
          </p:nvPr>
        </p:nvSpPr>
        <p:spPr>
          <a:xfrm>
            <a:off x="667950" y="2556135"/>
            <a:ext cx="10856100" cy="7464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a:t>Thank You!</a:t>
            </a:r>
            <a:endParaRPr/>
          </a:p>
          <a:p>
            <a:pPr indent="0" lvl="0" marL="0" rtl="0" algn="ctr">
              <a:spcBef>
                <a:spcPts val="1000"/>
              </a:spcBef>
              <a:spcAft>
                <a:spcPts val="0"/>
              </a:spcAft>
              <a:buNone/>
            </a:pPr>
            <a:r>
              <a:rPr lang="en-US"/>
              <a:t>-NextPay Team-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4"/>
          <p:cNvSpPr txBox="1"/>
          <p:nvPr>
            <p:ph idx="2" type="body"/>
          </p:nvPr>
        </p:nvSpPr>
        <p:spPr>
          <a:xfrm>
            <a:off x="668019" y="546776"/>
            <a:ext cx="10855961" cy="746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24734"/>
              </a:buClr>
              <a:buSzPts val="4400"/>
              <a:buNone/>
            </a:pPr>
            <a:r>
              <a:rPr lang="en-US" sz="4400">
                <a:latin typeface="Arial"/>
                <a:ea typeface="Arial"/>
                <a:cs typeface="Arial"/>
                <a:sym typeface="Arial"/>
              </a:rPr>
              <a:t>Problem Definition</a:t>
            </a:r>
            <a:endParaRPr/>
          </a:p>
        </p:txBody>
      </p:sp>
      <p:sp>
        <p:nvSpPr>
          <p:cNvPr id="75" name="Google Shape;75;p4"/>
          <p:cNvSpPr txBox="1"/>
          <p:nvPr/>
        </p:nvSpPr>
        <p:spPr>
          <a:xfrm>
            <a:off x="668019" y="1429613"/>
            <a:ext cx="10734300" cy="4610400"/>
          </a:xfrm>
          <a:prstGeom prst="rect">
            <a:avLst/>
          </a:prstGeom>
          <a:noFill/>
          <a:ln>
            <a:noFill/>
          </a:ln>
        </p:spPr>
        <p:txBody>
          <a:bodyPr anchorCtr="0" anchor="t" bIns="45700" lIns="91425" spcFirstLastPara="1" rIns="91425" wrap="square" tIns="45700">
            <a:noAutofit/>
          </a:bodyPr>
          <a:lstStyle/>
          <a:p>
            <a:pPr indent="-304800" lvl="2" marL="311150" marR="0" rtl="0" algn="l">
              <a:lnSpc>
                <a:spcPct val="90000"/>
              </a:lnSpc>
              <a:spcBef>
                <a:spcPts val="0"/>
              </a:spcBef>
              <a:spcAft>
                <a:spcPts val="0"/>
              </a:spcAft>
              <a:buClr>
                <a:schemeClr val="dk1"/>
              </a:buClr>
              <a:buSzPts val="3200"/>
              <a:buFont typeface="Arial"/>
              <a:buChar char="•"/>
            </a:pPr>
            <a:r>
              <a:rPr lang="en-US" sz="3200">
                <a:solidFill>
                  <a:schemeClr val="dk1"/>
                </a:solidFill>
                <a:latin typeface="Gill Sans"/>
                <a:ea typeface="Gill Sans"/>
                <a:cs typeface="Gill Sans"/>
                <a:sym typeface="Gill Sans"/>
              </a:rPr>
              <a:t>Users are often unaware of </a:t>
            </a:r>
            <a:r>
              <a:rPr lang="en-US" sz="3200">
                <a:solidFill>
                  <a:schemeClr val="dk1"/>
                </a:solidFill>
                <a:latin typeface="Gill Sans"/>
                <a:ea typeface="Gill Sans"/>
                <a:cs typeface="Gill Sans"/>
                <a:sym typeface="Gill Sans"/>
              </a:rPr>
              <a:t>how much</a:t>
            </a:r>
            <a:r>
              <a:rPr lang="en-US" sz="3200">
                <a:solidFill>
                  <a:schemeClr val="dk1"/>
                </a:solidFill>
                <a:latin typeface="Gill Sans"/>
                <a:ea typeface="Gill Sans"/>
                <a:cs typeface="Gill Sans"/>
                <a:sym typeface="Gill Sans"/>
              </a:rPr>
              <a:t> </a:t>
            </a:r>
            <a:r>
              <a:rPr lang="en-US" sz="3200">
                <a:solidFill>
                  <a:schemeClr val="dk1"/>
                </a:solidFill>
                <a:latin typeface="Gill Sans"/>
                <a:ea typeface="Gill Sans"/>
                <a:cs typeface="Gill Sans"/>
                <a:sym typeface="Gill Sans"/>
              </a:rPr>
              <a:t>they are</a:t>
            </a:r>
            <a:r>
              <a:rPr lang="en-US" sz="3200">
                <a:solidFill>
                  <a:schemeClr val="dk1"/>
                </a:solidFill>
                <a:latin typeface="Gill Sans"/>
                <a:ea typeface="Gill Sans"/>
                <a:cs typeface="Gill Sans"/>
                <a:sym typeface="Gill Sans"/>
              </a:rPr>
              <a:t> spending on </a:t>
            </a:r>
            <a:r>
              <a:rPr lang="en-US" sz="3200">
                <a:solidFill>
                  <a:schemeClr val="dk1"/>
                </a:solidFill>
                <a:latin typeface="Gill Sans"/>
                <a:ea typeface="Gill Sans"/>
                <a:cs typeface="Gill Sans"/>
                <a:sym typeface="Gill Sans"/>
              </a:rPr>
              <a:t>subscriptions</a:t>
            </a:r>
            <a:r>
              <a:rPr lang="en-US" sz="3200">
                <a:solidFill>
                  <a:schemeClr val="dk1"/>
                </a:solidFill>
                <a:latin typeface="Gill Sans"/>
                <a:ea typeface="Gill Sans"/>
                <a:cs typeface="Gill Sans"/>
                <a:sym typeface="Gill Sans"/>
              </a:rPr>
              <a:t> across platforms.</a:t>
            </a:r>
            <a:endParaRPr sz="3200">
              <a:solidFill>
                <a:schemeClr val="dk1"/>
              </a:solidFill>
              <a:latin typeface="Gill Sans"/>
              <a:ea typeface="Gill Sans"/>
              <a:cs typeface="Gill Sans"/>
              <a:sym typeface="Gill Sans"/>
            </a:endParaRPr>
          </a:p>
          <a:p>
            <a:pPr indent="-304800" lvl="2" marL="311150" marR="0" rtl="0" algn="l">
              <a:lnSpc>
                <a:spcPct val="90000"/>
              </a:lnSpc>
              <a:spcBef>
                <a:spcPts val="0"/>
              </a:spcBef>
              <a:spcAft>
                <a:spcPts val="0"/>
              </a:spcAft>
              <a:buClr>
                <a:schemeClr val="dk1"/>
              </a:buClr>
              <a:buSzPts val="3200"/>
              <a:buFont typeface="Gill Sans"/>
              <a:buChar char="•"/>
            </a:pPr>
            <a:r>
              <a:rPr lang="en-US" sz="3200">
                <a:solidFill>
                  <a:schemeClr val="dk1"/>
                </a:solidFill>
                <a:latin typeface="Gill Sans"/>
                <a:ea typeface="Gill Sans"/>
                <a:cs typeface="Gill Sans"/>
                <a:sym typeface="Gill Sans"/>
              </a:rPr>
              <a:t>Tracking renewals manually is </a:t>
            </a:r>
            <a:r>
              <a:rPr lang="en-US" sz="3200">
                <a:solidFill>
                  <a:schemeClr val="dk1"/>
                </a:solidFill>
                <a:latin typeface="Gill Sans"/>
                <a:ea typeface="Gill Sans"/>
                <a:cs typeface="Gill Sans"/>
                <a:sym typeface="Gill Sans"/>
              </a:rPr>
              <a:t>inefficient</a:t>
            </a:r>
            <a:r>
              <a:rPr lang="en-US" sz="3200">
                <a:solidFill>
                  <a:schemeClr val="dk1"/>
                </a:solidFill>
                <a:latin typeface="Gill Sans"/>
                <a:ea typeface="Gill Sans"/>
                <a:cs typeface="Gill Sans"/>
                <a:sym typeface="Gill Sans"/>
              </a:rPr>
              <a:t> and prone to errors.</a:t>
            </a:r>
            <a:endParaRPr b="0" i="0" sz="2600" u="none" cap="none" strike="noStrike">
              <a:solidFill>
                <a:schemeClr val="dk1"/>
              </a:solidFill>
              <a:latin typeface="Gill Sans"/>
              <a:ea typeface="Gill Sans"/>
              <a:cs typeface="Gill Sans"/>
              <a:sym typeface="Gill Sans"/>
            </a:endParaRPr>
          </a:p>
          <a:p>
            <a:pPr indent="-304800" lvl="2" marL="311150" rtl="0" algn="l">
              <a:lnSpc>
                <a:spcPct val="90000"/>
              </a:lnSpc>
              <a:spcBef>
                <a:spcPts val="500"/>
              </a:spcBef>
              <a:spcAft>
                <a:spcPts val="0"/>
              </a:spcAft>
              <a:buClr>
                <a:schemeClr val="dk1"/>
              </a:buClr>
              <a:buSzPts val="3200"/>
              <a:buFont typeface="Gill Sans"/>
              <a:buChar char="•"/>
            </a:pPr>
            <a:r>
              <a:rPr lang="en-US" sz="3200">
                <a:solidFill>
                  <a:schemeClr val="dk1"/>
                </a:solidFill>
                <a:latin typeface="Gill Sans"/>
                <a:ea typeface="Gill Sans"/>
                <a:cs typeface="Gill Sans"/>
                <a:sym typeface="Gill Sans"/>
              </a:rPr>
              <a:t>Our project, NextPay, aims to develop a command line Java Application that helps users manage and track subscriptions, offering essential features like cost summaries, filtering and csv exporting - all while enabling thorough JUnit - based software testing.</a:t>
            </a:r>
            <a:endParaRPr b="0" i="0" sz="2800" u="none" cap="none" strike="noStrike">
              <a:solidFill>
                <a:schemeClr val="dk1"/>
              </a:solidFill>
              <a:latin typeface="Arial"/>
              <a:ea typeface="Arial"/>
              <a:cs typeface="Arial"/>
              <a:sym typeface="Arial"/>
            </a:endParaRPr>
          </a:p>
          <a:p>
            <a:pPr indent="-139700" lvl="0" marL="342900" marR="0" rtl="0" algn="l">
              <a:lnSpc>
                <a:spcPct val="100000"/>
              </a:lnSpc>
              <a:spcBef>
                <a:spcPts val="1000"/>
              </a:spcBef>
              <a:spcAft>
                <a:spcPts val="0"/>
              </a:spcAft>
              <a:buClr>
                <a:srgbClr val="FFC629"/>
              </a:buClr>
              <a:buSzPts val="3200"/>
              <a:buFont typeface="Arial"/>
              <a:buNone/>
            </a:pPr>
            <a:r>
              <a:t/>
            </a:r>
            <a:endParaRPr b="0" i="0" sz="3200" u="none" cap="none" strike="noStrike">
              <a:solidFill>
                <a:schemeClr val="dk1"/>
              </a:solidFill>
              <a:latin typeface="Gill Sans"/>
              <a:ea typeface="Gill Sans"/>
              <a:cs typeface="Gill Sans"/>
              <a:sym typeface="Gill Sans"/>
            </a:endParaRPr>
          </a:p>
          <a:p>
            <a:pPr indent="-213359" lvl="0" marL="342900" marR="0" rtl="0" algn="l">
              <a:lnSpc>
                <a:spcPct val="90000"/>
              </a:lnSpc>
              <a:spcBef>
                <a:spcPts val="720"/>
              </a:spcBef>
              <a:spcAft>
                <a:spcPts val="0"/>
              </a:spcAft>
              <a:buClr>
                <a:srgbClr val="FFC629"/>
              </a:buClr>
              <a:buSzPts val="2040"/>
              <a:buFont typeface="Arial"/>
              <a:buNone/>
            </a:pPr>
            <a:r>
              <a:t/>
            </a:r>
            <a:endParaRPr b="0" i="0" sz="2400" u="none" cap="none" strike="noStrike">
              <a:solidFill>
                <a:srgbClr val="FF0000"/>
              </a:solidFill>
              <a:latin typeface="Gill Sans"/>
              <a:ea typeface="Gill Sans"/>
              <a:cs typeface="Gill Sans"/>
              <a:sym typeface="Gill Sans"/>
            </a:endParaRPr>
          </a:p>
          <a:p>
            <a:pPr indent="-384810" lvl="0" marL="514350" marR="0" rtl="0" algn="l">
              <a:lnSpc>
                <a:spcPct val="90000"/>
              </a:lnSpc>
              <a:spcBef>
                <a:spcPts val="720"/>
              </a:spcBef>
              <a:spcAft>
                <a:spcPts val="0"/>
              </a:spcAft>
              <a:buClr>
                <a:srgbClr val="FFC629"/>
              </a:buClr>
              <a:buSzPts val="2040"/>
              <a:buFont typeface="Calibri"/>
              <a:buNone/>
            </a:pPr>
            <a:r>
              <a:t/>
            </a:r>
            <a:endParaRPr b="0" i="0" sz="2400" u="none" cap="none" strike="noStrike">
              <a:solidFill>
                <a:schemeClr val="dk1"/>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5"/>
          <p:cNvSpPr txBox="1"/>
          <p:nvPr>
            <p:ph idx="2" type="body"/>
          </p:nvPr>
        </p:nvSpPr>
        <p:spPr>
          <a:xfrm>
            <a:off x="668019" y="546776"/>
            <a:ext cx="10855961" cy="746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24734"/>
              </a:buClr>
              <a:buSzPts val="4400"/>
              <a:buNone/>
            </a:pPr>
            <a:r>
              <a:rPr lang="en-US" sz="4400">
                <a:latin typeface="Arial"/>
                <a:ea typeface="Arial"/>
                <a:cs typeface="Arial"/>
                <a:sym typeface="Arial"/>
              </a:rPr>
              <a:t>Design Requirements</a:t>
            </a:r>
            <a:endParaRPr/>
          </a:p>
        </p:txBody>
      </p:sp>
      <p:sp>
        <p:nvSpPr>
          <p:cNvPr id="82" name="Google Shape;82;p5"/>
          <p:cNvSpPr txBox="1"/>
          <p:nvPr/>
        </p:nvSpPr>
        <p:spPr>
          <a:xfrm>
            <a:off x="488250" y="1213175"/>
            <a:ext cx="11215500" cy="6080700"/>
          </a:xfrm>
          <a:prstGeom prst="rect">
            <a:avLst/>
          </a:prstGeom>
          <a:noFill/>
          <a:ln>
            <a:noFill/>
          </a:ln>
        </p:spPr>
        <p:txBody>
          <a:bodyPr anchorCtr="0" anchor="t" bIns="45700" lIns="91425" spcFirstLastPara="1" rIns="91425" wrap="square" tIns="45700">
            <a:noAutofit/>
          </a:bodyPr>
          <a:lstStyle/>
          <a:p>
            <a:pPr indent="-325437" lvl="0" marL="582612" marR="0" rtl="0" algn="l">
              <a:lnSpc>
                <a:spcPct val="100000"/>
              </a:lnSpc>
              <a:spcBef>
                <a:spcPts val="1000"/>
              </a:spcBef>
              <a:spcAft>
                <a:spcPts val="0"/>
              </a:spcAft>
              <a:buClr>
                <a:schemeClr val="dk1"/>
              </a:buClr>
              <a:buSzPts val="2400"/>
              <a:buChar char="•"/>
            </a:pPr>
            <a:r>
              <a:rPr b="1" i="0" lang="en-US" sz="2400" u="none" cap="none" strike="noStrike">
                <a:solidFill>
                  <a:schemeClr val="dk1"/>
                </a:solidFill>
                <a:latin typeface="Gill Sans"/>
                <a:ea typeface="Gill Sans"/>
                <a:cs typeface="Gill Sans"/>
                <a:sym typeface="Gill Sans"/>
              </a:rPr>
              <a:t>Functions</a:t>
            </a:r>
            <a:endParaRPr b="1" i="0" sz="2400" u="none" cap="none" strike="noStrike">
              <a:solidFill>
                <a:schemeClr val="dk1"/>
              </a:solidFill>
              <a:latin typeface="Gill Sans"/>
              <a:ea typeface="Gill Sans"/>
              <a:cs typeface="Gill Sans"/>
              <a:sym typeface="Gill Sans"/>
            </a:endParaRPr>
          </a:p>
          <a:p>
            <a:pPr indent="-381000" lvl="1" marL="914400" marR="0" rtl="0" algn="l">
              <a:lnSpc>
                <a:spcPct val="100000"/>
              </a:lnSpc>
              <a:spcBef>
                <a:spcPts val="1000"/>
              </a:spcBef>
              <a:spcAft>
                <a:spcPts val="0"/>
              </a:spcAft>
              <a:buClr>
                <a:schemeClr val="dk1"/>
              </a:buClr>
              <a:buSzPts val="2400"/>
              <a:buFont typeface="Arial"/>
              <a:buChar char="○"/>
            </a:pPr>
            <a:r>
              <a:rPr b="0" i="0" lang="en-US" sz="2400" u="none" cap="none" strike="noStrike">
                <a:solidFill>
                  <a:schemeClr val="dk1"/>
                </a:solidFill>
                <a:latin typeface="Gill Sans"/>
                <a:ea typeface="Gill Sans"/>
                <a:cs typeface="Gill Sans"/>
                <a:sym typeface="Gill Sans"/>
              </a:rPr>
              <a:t>Add/Remove subscriptions with billing details.</a:t>
            </a:r>
            <a:endParaRPr b="0" i="0" sz="2400" u="none" cap="none" strike="noStrike">
              <a:solidFill>
                <a:schemeClr val="dk1"/>
              </a:solidFill>
              <a:latin typeface="Gill Sans"/>
              <a:ea typeface="Gill Sans"/>
              <a:cs typeface="Gill Sans"/>
              <a:sym typeface="Gill Sans"/>
            </a:endParaRPr>
          </a:p>
          <a:p>
            <a:pPr indent="-381000" lvl="2" marL="1371600" marR="0" rtl="0" algn="l">
              <a:lnSpc>
                <a:spcPct val="100000"/>
              </a:lnSpc>
              <a:spcBef>
                <a:spcPts val="10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Providing users the ability to add and remove subscriptions that they have.</a:t>
            </a:r>
            <a:endParaRPr sz="2400">
              <a:solidFill>
                <a:schemeClr val="dk1"/>
              </a:solidFill>
              <a:latin typeface="Gill Sans"/>
              <a:ea typeface="Gill Sans"/>
              <a:cs typeface="Gill Sans"/>
              <a:sym typeface="Gill Sans"/>
            </a:endParaRPr>
          </a:p>
          <a:p>
            <a:pPr indent="-381000" lvl="1" marL="914400" marR="0" rtl="0" algn="l">
              <a:lnSpc>
                <a:spcPct val="100000"/>
              </a:lnSpc>
              <a:spcBef>
                <a:spcPts val="10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Upcoming renewals and total costs</a:t>
            </a:r>
            <a:endParaRPr sz="2400">
              <a:solidFill>
                <a:schemeClr val="dk1"/>
              </a:solidFill>
              <a:latin typeface="Gill Sans"/>
              <a:ea typeface="Gill Sans"/>
              <a:cs typeface="Gill Sans"/>
              <a:sym typeface="Gill Sans"/>
            </a:endParaRPr>
          </a:p>
          <a:p>
            <a:pPr indent="-381000" lvl="2" marL="1371600" marR="0" rtl="0" algn="l">
              <a:lnSpc>
                <a:spcPct val="100000"/>
              </a:lnSpc>
              <a:spcBef>
                <a:spcPts val="10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Allow users to see what renewals they have coming and there total monthly costs.</a:t>
            </a:r>
            <a:endParaRPr sz="2400">
              <a:solidFill>
                <a:schemeClr val="dk1"/>
              </a:solidFill>
              <a:latin typeface="Gill Sans"/>
              <a:ea typeface="Gill Sans"/>
              <a:cs typeface="Gill Sans"/>
              <a:sym typeface="Gill Sans"/>
            </a:endParaRPr>
          </a:p>
          <a:p>
            <a:pPr indent="-381000" lvl="1" marL="914400" marR="0" rtl="0" algn="l">
              <a:lnSpc>
                <a:spcPct val="100000"/>
              </a:lnSpc>
              <a:spcBef>
                <a:spcPts val="10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Sorting subscriptions.</a:t>
            </a:r>
            <a:endParaRPr sz="2400">
              <a:solidFill>
                <a:schemeClr val="dk1"/>
              </a:solidFill>
              <a:latin typeface="Gill Sans"/>
              <a:ea typeface="Gill Sans"/>
              <a:cs typeface="Gill Sans"/>
              <a:sym typeface="Gill Sans"/>
            </a:endParaRPr>
          </a:p>
          <a:p>
            <a:pPr indent="-381000" lvl="2" marL="1371600" marR="0" rtl="0" algn="l">
              <a:lnSpc>
                <a:spcPct val="100000"/>
              </a:lnSpc>
              <a:spcBef>
                <a:spcPts val="10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Allow users to see there subscriptions in a sorted manner.</a:t>
            </a:r>
            <a:endParaRPr sz="2400">
              <a:solidFill>
                <a:schemeClr val="dk1"/>
              </a:solidFill>
              <a:latin typeface="Gill Sans"/>
              <a:ea typeface="Gill Sans"/>
              <a:cs typeface="Gill Sans"/>
              <a:sym typeface="Gill Sans"/>
            </a:endParaRPr>
          </a:p>
          <a:p>
            <a:pPr indent="-381000" lvl="1" marL="914400" marR="0" rtl="0" algn="l">
              <a:lnSpc>
                <a:spcPct val="100000"/>
              </a:lnSpc>
              <a:spcBef>
                <a:spcPts val="10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Export Data to CSV</a:t>
            </a:r>
            <a:endParaRPr sz="2400">
              <a:solidFill>
                <a:schemeClr val="dk1"/>
              </a:solidFill>
              <a:latin typeface="Gill Sans"/>
              <a:ea typeface="Gill Sans"/>
              <a:cs typeface="Gill Sans"/>
              <a:sym typeface="Gill Sans"/>
            </a:endParaRPr>
          </a:p>
          <a:p>
            <a:pPr indent="-381000" lvl="2" marL="1371600" marR="0" rtl="0" algn="l">
              <a:lnSpc>
                <a:spcPct val="100000"/>
              </a:lnSpc>
              <a:spcBef>
                <a:spcPts val="10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Enable users the ability to export there subscription data to a CSV file for viewing.</a:t>
            </a:r>
            <a:endParaRPr sz="2400">
              <a:solidFill>
                <a:schemeClr val="dk1"/>
              </a:solidFill>
              <a:latin typeface="Gill Sans"/>
              <a:ea typeface="Gill Sans"/>
              <a:cs typeface="Gill Sans"/>
              <a:sym typeface="Gill Sans"/>
            </a:endParaRPr>
          </a:p>
          <a:p>
            <a:pPr indent="0" lvl="0" marL="0" marR="0" rtl="0" algn="l">
              <a:lnSpc>
                <a:spcPct val="100000"/>
              </a:lnSpc>
              <a:spcBef>
                <a:spcPts val="1000"/>
              </a:spcBef>
              <a:spcAft>
                <a:spcPts val="0"/>
              </a:spcAft>
              <a:buNone/>
            </a:pPr>
            <a:r>
              <a:t/>
            </a:r>
            <a:endParaRPr b="0" i="0" sz="2400" u="none" cap="none" strike="noStrike">
              <a:solidFill>
                <a:schemeClr val="dk1"/>
              </a:solidFill>
              <a:latin typeface="Gill Sans"/>
              <a:ea typeface="Gill Sans"/>
              <a:cs typeface="Gill Sans"/>
              <a:sym typeface="Gill Sans"/>
            </a:endParaRPr>
          </a:p>
          <a:p>
            <a:pPr indent="-165100" lvl="0" marL="342900" marR="0" rtl="0" algn="l">
              <a:lnSpc>
                <a:spcPct val="100000"/>
              </a:lnSpc>
              <a:spcBef>
                <a:spcPts val="1000"/>
              </a:spcBef>
              <a:spcAft>
                <a:spcPts val="0"/>
              </a:spcAft>
              <a:buClr>
                <a:srgbClr val="FFC629"/>
              </a:buClr>
              <a:buSzPts val="2800"/>
              <a:buFont typeface="Arial"/>
              <a:buNone/>
            </a:pPr>
            <a:r>
              <a:t/>
            </a:r>
            <a:endParaRPr b="0" i="0" sz="2600" u="none" cap="none" strike="noStrike">
              <a:solidFill>
                <a:schemeClr val="dk1"/>
              </a:solidFill>
              <a:latin typeface="Arial"/>
              <a:ea typeface="Arial"/>
              <a:cs typeface="Arial"/>
              <a:sym typeface="Arial"/>
            </a:endParaRPr>
          </a:p>
          <a:p>
            <a:pPr indent="-139700" lvl="0" marL="342900" marR="0" rtl="0" algn="l">
              <a:lnSpc>
                <a:spcPct val="100000"/>
              </a:lnSpc>
              <a:spcBef>
                <a:spcPts val="1000"/>
              </a:spcBef>
              <a:spcAft>
                <a:spcPts val="0"/>
              </a:spcAft>
              <a:buClr>
                <a:srgbClr val="FFC629"/>
              </a:buClr>
              <a:buSzPts val="3200"/>
              <a:buFont typeface="Arial"/>
              <a:buNone/>
            </a:pPr>
            <a:r>
              <a:t/>
            </a:r>
            <a:endParaRPr b="0" i="0" sz="3000" u="none" cap="none" strike="noStrike">
              <a:solidFill>
                <a:schemeClr val="dk1"/>
              </a:solidFill>
              <a:latin typeface="Gill Sans"/>
              <a:ea typeface="Gill Sans"/>
              <a:cs typeface="Gill Sans"/>
              <a:sym typeface="Gill Sans"/>
            </a:endParaRPr>
          </a:p>
          <a:p>
            <a:pPr indent="-213359" lvl="0" marL="342900" marR="0" rtl="0" algn="l">
              <a:lnSpc>
                <a:spcPct val="90000"/>
              </a:lnSpc>
              <a:spcBef>
                <a:spcPts val="720"/>
              </a:spcBef>
              <a:spcAft>
                <a:spcPts val="0"/>
              </a:spcAft>
              <a:buClr>
                <a:srgbClr val="FFC629"/>
              </a:buClr>
              <a:buSzPts val="2040"/>
              <a:buFont typeface="Arial"/>
              <a:buNone/>
            </a:pPr>
            <a:r>
              <a:t/>
            </a:r>
            <a:endParaRPr b="0" i="0" sz="2200" u="none" cap="none" strike="noStrike">
              <a:solidFill>
                <a:srgbClr val="FF0000"/>
              </a:solidFill>
              <a:latin typeface="Gill Sans"/>
              <a:ea typeface="Gill Sans"/>
              <a:cs typeface="Gill Sans"/>
              <a:sym typeface="Gill Sans"/>
            </a:endParaRPr>
          </a:p>
          <a:p>
            <a:pPr indent="-384810" lvl="0" marL="514350" marR="0" rtl="0" algn="l">
              <a:lnSpc>
                <a:spcPct val="90000"/>
              </a:lnSpc>
              <a:spcBef>
                <a:spcPts val="720"/>
              </a:spcBef>
              <a:spcAft>
                <a:spcPts val="0"/>
              </a:spcAft>
              <a:buClr>
                <a:srgbClr val="FFC629"/>
              </a:buClr>
              <a:buSzPts val="2040"/>
              <a:buFont typeface="Calibri"/>
              <a:buNone/>
            </a:pPr>
            <a:r>
              <a:t/>
            </a:r>
            <a:endParaRPr b="0" i="0" sz="2200" u="none" cap="none" strike="noStrike">
              <a:solidFill>
                <a:schemeClr val="dk1"/>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373ce954d12_0_35"/>
          <p:cNvSpPr txBox="1"/>
          <p:nvPr>
            <p:ph idx="2" type="body"/>
          </p:nvPr>
        </p:nvSpPr>
        <p:spPr>
          <a:xfrm>
            <a:off x="668019" y="546776"/>
            <a:ext cx="10856100" cy="74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24734"/>
              </a:buClr>
              <a:buSzPts val="4400"/>
              <a:buNone/>
            </a:pPr>
            <a:r>
              <a:rPr lang="en-US" sz="4400">
                <a:latin typeface="Arial"/>
                <a:ea typeface="Arial"/>
                <a:cs typeface="Arial"/>
                <a:sym typeface="Arial"/>
              </a:rPr>
              <a:t>Design Requirements</a:t>
            </a:r>
            <a:endParaRPr/>
          </a:p>
        </p:txBody>
      </p:sp>
      <p:sp>
        <p:nvSpPr>
          <p:cNvPr id="89" name="Google Shape;89;g373ce954d12_0_35"/>
          <p:cNvSpPr txBox="1"/>
          <p:nvPr/>
        </p:nvSpPr>
        <p:spPr>
          <a:xfrm>
            <a:off x="488250" y="1213175"/>
            <a:ext cx="11215500" cy="6080700"/>
          </a:xfrm>
          <a:prstGeom prst="rect">
            <a:avLst/>
          </a:prstGeom>
          <a:noFill/>
          <a:ln>
            <a:noFill/>
          </a:ln>
        </p:spPr>
        <p:txBody>
          <a:bodyPr anchorCtr="0" anchor="t" bIns="45700" lIns="91425" spcFirstLastPara="1" rIns="91425" wrap="square" tIns="45700">
            <a:noAutofit/>
          </a:bodyPr>
          <a:lstStyle/>
          <a:p>
            <a:pPr indent="-325437" lvl="0" marL="582612" marR="0" rtl="0" algn="l">
              <a:lnSpc>
                <a:spcPct val="100000"/>
              </a:lnSpc>
              <a:spcBef>
                <a:spcPts val="1000"/>
              </a:spcBef>
              <a:spcAft>
                <a:spcPts val="0"/>
              </a:spcAft>
              <a:buClr>
                <a:schemeClr val="dk1"/>
              </a:buClr>
              <a:buSzPts val="2400"/>
              <a:buChar char="•"/>
            </a:pPr>
            <a:r>
              <a:rPr b="1" lang="en-US" sz="2400">
                <a:solidFill>
                  <a:schemeClr val="dk1"/>
                </a:solidFill>
                <a:latin typeface="Gill Sans"/>
                <a:ea typeface="Gill Sans"/>
                <a:cs typeface="Gill Sans"/>
                <a:sym typeface="Gill Sans"/>
              </a:rPr>
              <a:t>Objectives</a:t>
            </a:r>
            <a:endParaRPr b="1" i="0" sz="2400" u="none" cap="none" strike="noStrike">
              <a:solidFill>
                <a:schemeClr val="dk1"/>
              </a:solidFill>
              <a:latin typeface="Gill Sans"/>
              <a:ea typeface="Gill Sans"/>
              <a:cs typeface="Gill Sans"/>
              <a:sym typeface="Gill Sans"/>
            </a:endParaRPr>
          </a:p>
          <a:p>
            <a:pPr indent="-381000" lvl="1" marL="914400" marR="0" rtl="0" algn="l">
              <a:lnSpc>
                <a:spcPct val="100000"/>
              </a:lnSpc>
              <a:spcBef>
                <a:spcPts val="1000"/>
              </a:spcBef>
              <a:spcAft>
                <a:spcPts val="0"/>
              </a:spcAft>
              <a:buClr>
                <a:schemeClr val="dk1"/>
              </a:buClr>
              <a:buSzPts val="2400"/>
              <a:buFont typeface="Arial"/>
              <a:buChar char="○"/>
            </a:pPr>
            <a:r>
              <a:rPr lang="en-US" sz="2400">
                <a:solidFill>
                  <a:schemeClr val="dk1"/>
                </a:solidFill>
                <a:latin typeface="Gill Sans"/>
                <a:ea typeface="Gill Sans"/>
                <a:cs typeface="Gill Sans"/>
                <a:sym typeface="Gill Sans"/>
              </a:rPr>
              <a:t>User Friendly</a:t>
            </a:r>
            <a:endParaRPr b="0" i="0" sz="2400" u="none" cap="none" strike="noStrike">
              <a:solidFill>
                <a:schemeClr val="dk1"/>
              </a:solidFill>
              <a:latin typeface="Gill Sans"/>
              <a:ea typeface="Gill Sans"/>
              <a:cs typeface="Gill Sans"/>
              <a:sym typeface="Gill Sans"/>
            </a:endParaRPr>
          </a:p>
          <a:p>
            <a:pPr indent="-381000" lvl="2" marL="1371600" marR="0" rtl="0" algn="l">
              <a:lnSpc>
                <a:spcPct val="100000"/>
              </a:lnSpc>
              <a:spcBef>
                <a:spcPts val="10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Provide a clean, intuitive CLI experience with minimal learning curve.</a:t>
            </a:r>
            <a:endParaRPr sz="2400">
              <a:solidFill>
                <a:schemeClr val="dk1"/>
              </a:solidFill>
              <a:latin typeface="Gill Sans"/>
              <a:ea typeface="Gill Sans"/>
              <a:cs typeface="Gill Sans"/>
              <a:sym typeface="Gill Sans"/>
            </a:endParaRPr>
          </a:p>
          <a:p>
            <a:pPr indent="-381000" lvl="1" marL="914400" marR="0" rtl="0" algn="l">
              <a:lnSpc>
                <a:spcPct val="100000"/>
              </a:lnSpc>
              <a:spcBef>
                <a:spcPts val="10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Local</a:t>
            </a:r>
            <a:endParaRPr sz="2400">
              <a:solidFill>
                <a:schemeClr val="dk1"/>
              </a:solidFill>
              <a:latin typeface="Gill Sans"/>
              <a:ea typeface="Gill Sans"/>
              <a:cs typeface="Gill Sans"/>
              <a:sym typeface="Gill Sans"/>
            </a:endParaRPr>
          </a:p>
          <a:p>
            <a:pPr indent="-381000" lvl="2" marL="1371600" marR="0" rtl="0" algn="l">
              <a:lnSpc>
                <a:spcPct val="100000"/>
              </a:lnSpc>
              <a:spcBef>
                <a:spcPts val="10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Create a fully functional offline application without requiring any internet access.</a:t>
            </a:r>
            <a:endParaRPr sz="2400">
              <a:solidFill>
                <a:schemeClr val="dk1"/>
              </a:solidFill>
              <a:latin typeface="Gill Sans"/>
              <a:ea typeface="Gill Sans"/>
              <a:cs typeface="Gill Sans"/>
              <a:sym typeface="Gill Sans"/>
            </a:endParaRPr>
          </a:p>
          <a:p>
            <a:pPr indent="-381000" lvl="1" marL="914400" marR="0" rtl="0" algn="l">
              <a:lnSpc>
                <a:spcPct val="100000"/>
              </a:lnSpc>
              <a:spcBef>
                <a:spcPts val="10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Maintainable</a:t>
            </a:r>
            <a:endParaRPr sz="2400">
              <a:solidFill>
                <a:schemeClr val="dk1"/>
              </a:solidFill>
              <a:latin typeface="Gill Sans"/>
              <a:ea typeface="Gill Sans"/>
              <a:cs typeface="Gill Sans"/>
              <a:sym typeface="Gill Sans"/>
            </a:endParaRPr>
          </a:p>
          <a:p>
            <a:pPr indent="-381000" lvl="2" marL="1371600" marR="0" rtl="0" algn="l">
              <a:lnSpc>
                <a:spcPct val="100000"/>
              </a:lnSpc>
              <a:spcBef>
                <a:spcPts val="10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Code is done in a modular and structured manner for easy changes.</a:t>
            </a:r>
            <a:endParaRPr sz="2400">
              <a:solidFill>
                <a:schemeClr val="dk1"/>
              </a:solidFill>
              <a:latin typeface="Gill Sans"/>
              <a:ea typeface="Gill Sans"/>
              <a:cs typeface="Gill Sans"/>
              <a:sym typeface="Gill Sans"/>
            </a:endParaRPr>
          </a:p>
          <a:p>
            <a:pPr indent="-381000" lvl="1" marL="914400" marR="0" rtl="0" algn="l">
              <a:lnSpc>
                <a:spcPct val="100000"/>
              </a:lnSpc>
              <a:spcBef>
                <a:spcPts val="10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Test Driven</a:t>
            </a:r>
            <a:endParaRPr sz="2400">
              <a:solidFill>
                <a:schemeClr val="dk1"/>
              </a:solidFill>
              <a:latin typeface="Gill Sans"/>
              <a:ea typeface="Gill Sans"/>
              <a:cs typeface="Gill Sans"/>
              <a:sym typeface="Gill Sans"/>
            </a:endParaRPr>
          </a:p>
          <a:p>
            <a:pPr indent="-381000" lvl="2" marL="1371600" marR="0" rtl="0" algn="l">
              <a:lnSpc>
                <a:spcPct val="100000"/>
              </a:lnSpc>
              <a:spcBef>
                <a:spcPts val="10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Developed using JUnit tests with ENSE 375 testing strategies, TDD, path, </a:t>
            </a:r>
            <a:r>
              <a:rPr lang="en-US" sz="2400">
                <a:solidFill>
                  <a:schemeClr val="dk1"/>
                </a:solidFill>
                <a:latin typeface="Gill Sans"/>
                <a:ea typeface="Gill Sans"/>
                <a:cs typeface="Gill Sans"/>
                <a:sym typeface="Gill Sans"/>
              </a:rPr>
              <a:t>boundary</a:t>
            </a:r>
            <a:r>
              <a:rPr lang="en-US" sz="2400">
                <a:solidFill>
                  <a:schemeClr val="dk1"/>
                </a:solidFill>
                <a:latin typeface="Gill Sans"/>
                <a:ea typeface="Gill Sans"/>
                <a:cs typeface="Gill Sans"/>
                <a:sym typeface="Gill Sans"/>
              </a:rPr>
              <a:t>, use case to name a few.</a:t>
            </a:r>
            <a:endParaRPr sz="2400">
              <a:solidFill>
                <a:schemeClr val="dk1"/>
              </a:solidFill>
              <a:latin typeface="Gill Sans"/>
              <a:ea typeface="Gill Sans"/>
              <a:cs typeface="Gill Sans"/>
              <a:sym typeface="Gill Sans"/>
            </a:endParaRPr>
          </a:p>
          <a:p>
            <a:pPr indent="0" lvl="0" marL="0" marR="0" rtl="0" algn="l">
              <a:lnSpc>
                <a:spcPct val="100000"/>
              </a:lnSpc>
              <a:spcBef>
                <a:spcPts val="1000"/>
              </a:spcBef>
              <a:spcAft>
                <a:spcPts val="0"/>
              </a:spcAft>
              <a:buNone/>
            </a:pPr>
            <a:r>
              <a:t/>
            </a:r>
            <a:endParaRPr b="0" i="0" sz="2400" u="none" cap="none" strike="noStrike">
              <a:solidFill>
                <a:schemeClr val="dk1"/>
              </a:solidFill>
              <a:latin typeface="Gill Sans"/>
              <a:ea typeface="Gill Sans"/>
              <a:cs typeface="Gill Sans"/>
              <a:sym typeface="Gill Sans"/>
            </a:endParaRPr>
          </a:p>
          <a:p>
            <a:pPr indent="-165100" lvl="0" marL="342900" marR="0" rtl="0" algn="l">
              <a:lnSpc>
                <a:spcPct val="100000"/>
              </a:lnSpc>
              <a:spcBef>
                <a:spcPts val="1000"/>
              </a:spcBef>
              <a:spcAft>
                <a:spcPts val="0"/>
              </a:spcAft>
              <a:buClr>
                <a:srgbClr val="FFC629"/>
              </a:buClr>
              <a:buSzPts val="2800"/>
              <a:buFont typeface="Arial"/>
              <a:buNone/>
            </a:pPr>
            <a:r>
              <a:t/>
            </a:r>
            <a:endParaRPr b="0" i="0" sz="2600" u="none" cap="none" strike="noStrike">
              <a:solidFill>
                <a:schemeClr val="dk1"/>
              </a:solidFill>
              <a:latin typeface="Arial"/>
              <a:ea typeface="Arial"/>
              <a:cs typeface="Arial"/>
              <a:sym typeface="Arial"/>
            </a:endParaRPr>
          </a:p>
          <a:p>
            <a:pPr indent="-139700" lvl="0" marL="342900" marR="0" rtl="0" algn="l">
              <a:lnSpc>
                <a:spcPct val="100000"/>
              </a:lnSpc>
              <a:spcBef>
                <a:spcPts val="1000"/>
              </a:spcBef>
              <a:spcAft>
                <a:spcPts val="0"/>
              </a:spcAft>
              <a:buClr>
                <a:srgbClr val="FFC629"/>
              </a:buClr>
              <a:buSzPts val="3200"/>
              <a:buFont typeface="Arial"/>
              <a:buNone/>
            </a:pPr>
            <a:r>
              <a:t/>
            </a:r>
            <a:endParaRPr b="0" i="0" sz="3000" u="none" cap="none" strike="noStrike">
              <a:solidFill>
                <a:schemeClr val="dk1"/>
              </a:solidFill>
              <a:latin typeface="Gill Sans"/>
              <a:ea typeface="Gill Sans"/>
              <a:cs typeface="Gill Sans"/>
              <a:sym typeface="Gill Sans"/>
            </a:endParaRPr>
          </a:p>
          <a:p>
            <a:pPr indent="-213359" lvl="0" marL="342900" marR="0" rtl="0" algn="l">
              <a:lnSpc>
                <a:spcPct val="90000"/>
              </a:lnSpc>
              <a:spcBef>
                <a:spcPts val="720"/>
              </a:spcBef>
              <a:spcAft>
                <a:spcPts val="0"/>
              </a:spcAft>
              <a:buClr>
                <a:srgbClr val="FFC629"/>
              </a:buClr>
              <a:buSzPts val="2040"/>
              <a:buFont typeface="Arial"/>
              <a:buNone/>
            </a:pPr>
            <a:r>
              <a:t/>
            </a:r>
            <a:endParaRPr b="0" i="0" sz="2200" u="none" cap="none" strike="noStrike">
              <a:solidFill>
                <a:srgbClr val="FF0000"/>
              </a:solidFill>
              <a:latin typeface="Gill Sans"/>
              <a:ea typeface="Gill Sans"/>
              <a:cs typeface="Gill Sans"/>
              <a:sym typeface="Gill Sans"/>
            </a:endParaRPr>
          </a:p>
          <a:p>
            <a:pPr indent="-384810" lvl="0" marL="514350" marR="0" rtl="0" algn="l">
              <a:lnSpc>
                <a:spcPct val="90000"/>
              </a:lnSpc>
              <a:spcBef>
                <a:spcPts val="720"/>
              </a:spcBef>
              <a:spcAft>
                <a:spcPts val="0"/>
              </a:spcAft>
              <a:buClr>
                <a:srgbClr val="FFC629"/>
              </a:buClr>
              <a:buSzPts val="2040"/>
              <a:buFont typeface="Calibri"/>
              <a:buNone/>
            </a:pPr>
            <a:r>
              <a:t/>
            </a:r>
            <a:endParaRPr b="0" i="0" sz="2200" u="none" cap="none" strike="noStrike">
              <a:solidFill>
                <a:schemeClr val="dk1"/>
              </a:solidFill>
              <a:latin typeface="Gill Sans"/>
              <a:ea typeface="Gill Sans"/>
              <a:cs typeface="Gill Sans"/>
              <a:sym typeface="Gill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37217dd6aa9_0_0"/>
          <p:cNvSpPr txBox="1"/>
          <p:nvPr>
            <p:ph idx="2" type="body"/>
          </p:nvPr>
        </p:nvSpPr>
        <p:spPr>
          <a:xfrm>
            <a:off x="668019" y="458651"/>
            <a:ext cx="10856100" cy="74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24734"/>
              </a:buClr>
              <a:buSzPts val="4400"/>
              <a:buNone/>
            </a:pPr>
            <a:r>
              <a:rPr lang="en-US" sz="4400">
                <a:latin typeface="Arial"/>
                <a:ea typeface="Arial"/>
                <a:cs typeface="Arial"/>
                <a:sym typeface="Arial"/>
              </a:rPr>
              <a:t>Design Requirements</a:t>
            </a:r>
            <a:endParaRPr/>
          </a:p>
        </p:txBody>
      </p:sp>
      <p:sp>
        <p:nvSpPr>
          <p:cNvPr id="96" name="Google Shape;96;g37217dd6aa9_0_0"/>
          <p:cNvSpPr txBox="1"/>
          <p:nvPr/>
        </p:nvSpPr>
        <p:spPr>
          <a:xfrm>
            <a:off x="503000" y="1205050"/>
            <a:ext cx="11351100" cy="5718300"/>
          </a:xfrm>
          <a:prstGeom prst="rect">
            <a:avLst/>
          </a:prstGeom>
          <a:noFill/>
          <a:ln>
            <a:noFill/>
          </a:ln>
        </p:spPr>
        <p:txBody>
          <a:bodyPr anchorCtr="0" anchor="t" bIns="45700" lIns="91425" spcFirstLastPara="1" rIns="91425" wrap="square" tIns="45700">
            <a:noAutofit/>
          </a:bodyPr>
          <a:lstStyle/>
          <a:p>
            <a:pPr indent="-319087" lvl="0" marL="582612" marR="0" rtl="0" algn="l">
              <a:lnSpc>
                <a:spcPct val="100000"/>
              </a:lnSpc>
              <a:spcBef>
                <a:spcPts val="1000"/>
              </a:spcBef>
              <a:spcAft>
                <a:spcPts val="0"/>
              </a:spcAft>
              <a:buClr>
                <a:schemeClr val="dk1"/>
              </a:buClr>
              <a:buSzPts val="2300"/>
              <a:buChar char="•"/>
            </a:pPr>
            <a:r>
              <a:rPr b="1" lang="en-US" sz="2300">
                <a:solidFill>
                  <a:schemeClr val="dk1"/>
                </a:solidFill>
                <a:latin typeface="Gill Sans"/>
                <a:ea typeface="Gill Sans"/>
                <a:cs typeface="Gill Sans"/>
                <a:sym typeface="Gill Sans"/>
              </a:rPr>
              <a:t>Constraints</a:t>
            </a:r>
            <a:endParaRPr b="1" i="0" sz="2300" u="none" cap="none" strike="noStrike">
              <a:solidFill>
                <a:schemeClr val="dk1"/>
              </a:solidFill>
              <a:latin typeface="Gill Sans"/>
              <a:ea typeface="Gill Sans"/>
              <a:cs typeface="Gill Sans"/>
              <a:sym typeface="Gill Sans"/>
            </a:endParaRPr>
          </a:p>
          <a:p>
            <a:pPr indent="-374650" lvl="1" marL="914400" marR="0" rtl="0" algn="l">
              <a:lnSpc>
                <a:spcPct val="100000"/>
              </a:lnSpc>
              <a:spcBef>
                <a:spcPts val="1000"/>
              </a:spcBef>
              <a:spcAft>
                <a:spcPts val="0"/>
              </a:spcAft>
              <a:buClr>
                <a:schemeClr val="dk1"/>
              </a:buClr>
              <a:buSzPts val="2300"/>
              <a:buFont typeface="Arial"/>
              <a:buChar char="○"/>
            </a:pPr>
            <a:r>
              <a:rPr lang="en-US" sz="2300">
                <a:solidFill>
                  <a:schemeClr val="dk1"/>
                </a:solidFill>
                <a:latin typeface="Gill Sans"/>
                <a:ea typeface="Gill Sans"/>
                <a:cs typeface="Gill Sans"/>
                <a:sym typeface="Gill Sans"/>
              </a:rPr>
              <a:t>CLI Based</a:t>
            </a:r>
            <a:endParaRPr b="0" i="0" sz="2300" u="none" cap="none" strike="noStrike">
              <a:solidFill>
                <a:schemeClr val="dk1"/>
              </a:solidFill>
              <a:latin typeface="Gill Sans"/>
              <a:ea typeface="Gill Sans"/>
              <a:cs typeface="Gill Sans"/>
              <a:sym typeface="Gill Sans"/>
            </a:endParaRPr>
          </a:p>
          <a:p>
            <a:pPr indent="-374650" lvl="2" marL="1371600" marR="0" rtl="0" algn="l">
              <a:lnSpc>
                <a:spcPct val="100000"/>
              </a:lnSpc>
              <a:spcBef>
                <a:spcPts val="1000"/>
              </a:spcBef>
              <a:spcAft>
                <a:spcPts val="0"/>
              </a:spcAft>
              <a:buClr>
                <a:schemeClr val="dk1"/>
              </a:buClr>
              <a:buSzPts val="2300"/>
              <a:buFont typeface="Gill Sans"/>
              <a:buChar char="•"/>
            </a:pPr>
            <a:r>
              <a:rPr lang="en-US" sz="2300">
                <a:solidFill>
                  <a:schemeClr val="dk1"/>
                </a:solidFill>
                <a:latin typeface="Gill Sans"/>
                <a:ea typeface="Gill Sans"/>
                <a:cs typeface="Gill Sans"/>
                <a:sym typeface="Gill Sans"/>
              </a:rPr>
              <a:t>No GUI components in </a:t>
            </a:r>
            <a:r>
              <a:rPr lang="en-US" sz="2300">
                <a:solidFill>
                  <a:schemeClr val="dk1"/>
                </a:solidFill>
                <a:latin typeface="Gill Sans"/>
                <a:ea typeface="Gill Sans"/>
                <a:cs typeface="Gill Sans"/>
                <a:sym typeface="Gill Sans"/>
              </a:rPr>
              <a:t>which</a:t>
            </a:r>
            <a:r>
              <a:rPr lang="en-US" sz="2300">
                <a:solidFill>
                  <a:schemeClr val="dk1"/>
                </a:solidFill>
                <a:latin typeface="Gill Sans"/>
                <a:ea typeface="Gill Sans"/>
                <a:cs typeface="Gill Sans"/>
                <a:sym typeface="Gill Sans"/>
              </a:rPr>
              <a:t> the application must be fully functional </a:t>
            </a:r>
            <a:r>
              <a:rPr lang="en-US" sz="2300">
                <a:solidFill>
                  <a:schemeClr val="dk1"/>
                </a:solidFill>
                <a:latin typeface="Gill Sans"/>
                <a:ea typeface="Gill Sans"/>
                <a:cs typeface="Gill Sans"/>
                <a:sym typeface="Gill Sans"/>
              </a:rPr>
              <a:t>through</a:t>
            </a:r>
            <a:r>
              <a:rPr lang="en-US" sz="2300">
                <a:solidFill>
                  <a:schemeClr val="dk1"/>
                </a:solidFill>
                <a:latin typeface="Gill Sans"/>
                <a:ea typeface="Gill Sans"/>
                <a:cs typeface="Gill Sans"/>
                <a:sym typeface="Gill Sans"/>
              </a:rPr>
              <a:t> a command line interface.</a:t>
            </a:r>
            <a:endParaRPr sz="2300">
              <a:solidFill>
                <a:schemeClr val="dk1"/>
              </a:solidFill>
              <a:latin typeface="Gill Sans"/>
              <a:ea typeface="Gill Sans"/>
              <a:cs typeface="Gill Sans"/>
              <a:sym typeface="Gill Sans"/>
            </a:endParaRPr>
          </a:p>
          <a:p>
            <a:pPr indent="-374650" lvl="1" marL="914400" marR="0" rtl="0" algn="l">
              <a:lnSpc>
                <a:spcPct val="100000"/>
              </a:lnSpc>
              <a:spcBef>
                <a:spcPts val="1000"/>
              </a:spcBef>
              <a:spcAft>
                <a:spcPts val="0"/>
              </a:spcAft>
              <a:buClr>
                <a:schemeClr val="dk1"/>
              </a:buClr>
              <a:buSzPts val="2300"/>
              <a:buFont typeface="Gill Sans"/>
              <a:buChar char="○"/>
            </a:pPr>
            <a:r>
              <a:rPr lang="en-US" sz="2300">
                <a:solidFill>
                  <a:schemeClr val="dk1"/>
                </a:solidFill>
                <a:latin typeface="Gill Sans"/>
                <a:ea typeface="Gill Sans"/>
                <a:cs typeface="Gill Sans"/>
                <a:sym typeface="Gill Sans"/>
              </a:rPr>
              <a:t>Local Storage</a:t>
            </a:r>
            <a:endParaRPr sz="2300">
              <a:solidFill>
                <a:schemeClr val="dk1"/>
              </a:solidFill>
              <a:latin typeface="Gill Sans"/>
              <a:ea typeface="Gill Sans"/>
              <a:cs typeface="Gill Sans"/>
              <a:sym typeface="Gill Sans"/>
            </a:endParaRPr>
          </a:p>
          <a:p>
            <a:pPr indent="-374650" lvl="2" marL="1371600" marR="0" rtl="0" algn="l">
              <a:lnSpc>
                <a:spcPct val="100000"/>
              </a:lnSpc>
              <a:spcBef>
                <a:spcPts val="1000"/>
              </a:spcBef>
              <a:spcAft>
                <a:spcPts val="0"/>
              </a:spcAft>
              <a:buClr>
                <a:schemeClr val="dk1"/>
              </a:buClr>
              <a:buSzPts val="2300"/>
              <a:buFont typeface="Gill Sans"/>
              <a:buChar char="•"/>
            </a:pPr>
            <a:r>
              <a:rPr lang="en-US" sz="2300">
                <a:solidFill>
                  <a:schemeClr val="dk1"/>
                </a:solidFill>
                <a:latin typeface="Gill Sans"/>
                <a:ea typeface="Gill Sans"/>
                <a:cs typeface="Gill Sans"/>
                <a:sym typeface="Gill Sans"/>
              </a:rPr>
              <a:t>Subscription data must be stored and accessed from a local SQLite database.</a:t>
            </a:r>
            <a:endParaRPr sz="2300">
              <a:solidFill>
                <a:schemeClr val="dk1"/>
              </a:solidFill>
              <a:latin typeface="Gill Sans"/>
              <a:ea typeface="Gill Sans"/>
              <a:cs typeface="Gill Sans"/>
              <a:sym typeface="Gill Sans"/>
            </a:endParaRPr>
          </a:p>
          <a:p>
            <a:pPr indent="-374650" lvl="1" marL="914400" marR="0" rtl="0" algn="l">
              <a:lnSpc>
                <a:spcPct val="100000"/>
              </a:lnSpc>
              <a:spcBef>
                <a:spcPts val="1000"/>
              </a:spcBef>
              <a:spcAft>
                <a:spcPts val="0"/>
              </a:spcAft>
              <a:buClr>
                <a:schemeClr val="dk1"/>
              </a:buClr>
              <a:buSzPts val="2300"/>
              <a:buFont typeface="Gill Sans"/>
              <a:buChar char="○"/>
            </a:pPr>
            <a:r>
              <a:rPr lang="en-US" sz="2300">
                <a:solidFill>
                  <a:schemeClr val="dk1"/>
                </a:solidFill>
                <a:latin typeface="Gill Sans"/>
                <a:ea typeface="Gill Sans"/>
                <a:cs typeface="Gill Sans"/>
                <a:sym typeface="Gill Sans"/>
              </a:rPr>
              <a:t>Testing Compliance &amp; Experience</a:t>
            </a:r>
            <a:endParaRPr sz="2300">
              <a:solidFill>
                <a:schemeClr val="dk1"/>
              </a:solidFill>
              <a:latin typeface="Gill Sans"/>
              <a:ea typeface="Gill Sans"/>
              <a:cs typeface="Gill Sans"/>
              <a:sym typeface="Gill Sans"/>
            </a:endParaRPr>
          </a:p>
          <a:p>
            <a:pPr indent="-374650" lvl="2" marL="1371600" marR="0" rtl="0" algn="l">
              <a:lnSpc>
                <a:spcPct val="100000"/>
              </a:lnSpc>
              <a:spcBef>
                <a:spcPts val="1000"/>
              </a:spcBef>
              <a:spcAft>
                <a:spcPts val="0"/>
              </a:spcAft>
              <a:buClr>
                <a:schemeClr val="dk1"/>
              </a:buClr>
              <a:buSzPts val="2300"/>
              <a:buFont typeface="Gill Sans"/>
              <a:buChar char="•"/>
            </a:pPr>
            <a:r>
              <a:rPr lang="en-US" sz="2300">
                <a:solidFill>
                  <a:schemeClr val="dk1"/>
                </a:solidFill>
                <a:latin typeface="Gill Sans"/>
                <a:ea typeface="Gill Sans"/>
                <a:cs typeface="Gill Sans"/>
                <a:sym typeface="Gill Sans"/>
              </a:rPr>
              <a:t>Must use JUnit and follow testing methodologies such as TDD, taking into account out lack of experience in testing software.</a:t>
            </a:r>
            <a:endParaRPr sz="2300">
              <a:solidFill>
                <a:schemeClr val="dk1"/>
              </a:solidFill>
              <a:latin typeface="Gill Sans"/>
              <a:ea typeface="Gill Sans"/>
              <a:cs typeface="Gill Sans"/>
              <a:sym typeface="Gill Sans"/>
            </a:endParaRPr>
          </a:p>
          <a:p>
            <a:pPr indent="-374650" lvl="1" marL="914400" marR="0" rtl="0" algn="l">
              <a:lnSpc>
                <a:spcPct val="100000"/>
              </a:lnSpc>
              <a:spcBef>
                <a:spcPts val="1000"/>
              </a:spcBef>
              <a:spcAft>
                <a:spcPts val="0"/>
              </a:spcAft>
              <a:buClr>
                <a:schemeClr val="dk1"/>
              </a:buClr>
              <a:buSzPts val="2300"/>
              <a:buFont typeface="Gill Sans"/>
              <a:buChar char="○"/>
            </a:pPr>
            <a:r>
              <a:rPr lang="en-US" sz="2300">
                <a:solidFill>
                  <a:schemeClr val="dk1"/>
                </a:solidFill>
                <a:latin typeface="Gill Sans"/>
                <a:ea typeface="Gill Sans"/>
                <a:cs typeface="Gill Sans"/>
                <a:sym typeface="Gill Sans"/>
              </a:rPr>
              <a:t>Platform </a:t>
            </a:r>
            <a:r>
              <a:rPr lang="en-US" sz="2300">
                <a:solidFill>
                  <a:schemeClr val="dk1"/>
                </a:solidFill>
                <a:latin typeface="Gill Sans"/>
                <a:ea typeface="Gill Sans"/>
                <a:cs typeface="Gill Sans"/>
                <a:sym typeface="Gill Sans"/>
              </a:rPr>
              <a:t>Compatibility</a:t>
            </a:r>
            <a:r>
              <a:rPr lang="en-US" sz="2300">
                <a:solidFill>
                  <a:schemeClr val="dk1"/>
                </a:solidFill>
                <a:latin typeface="Gill Sans"/>
                <a:ea typeface="Gill Sans"/>
                <a:cs typeface="Gill Sans"/>
                <a:sym typeface="Gill Sans"/>
              </a:rPr>
              <a:t> </a:t>
            </a:r>
            <a:endParaRPr sz="2300">
              <a:solidFill>
                <a:schemeClr val="dk1"/>
              </a:solidFill>
              <a:latin typeface="Gill Sans"/>
              <a:ea typeface="Gill Sans"/>
              <a:cs typeface="Gill Sans"/>
              <a:sym typeface="Gill Sans"/>
            </a:endParaRPr>
          </a:p>
          <a:p>
            <a:pPr indent="-374650" lvl="2" marL="1371600" marR="0" rtl="0" algn="l">
              <a:lnSpc>
                <a:spcPct val="100000"/>
              </a:lnSpc>
              <a:spcBef>
                <a:spcPts val="1000"/>
              </a:spcBef>
              <a:spcAft>
                <a:spcPts val="0"/>
              </a:spcAft>
              <a:buClr>
                <a:schemeClr val="dk1"/>
              </a:buClr>
              <a:buSzPts val="2300"/>
              <a:buFont typeface="Gill Sans"/>
              <a:buChar char="•"/>
            </a:pPr>
            <a:r>
              <a:rPr lang="en-US" sz="2300">
                <a:solidFill>
                  <a:schemeClr val="dk1"/>
                </a:solidFill>
                <a:latin typeface="Gill Sans"/>
                <a:ea typeface="Gill Sans"/>
                <a:cs typeface="Gill Sans"/>
                <a:sym typeface="Gill Sans"/>
              </a:rPr>
              <a:t>The application is limited and bounded to running on a CLI, on a computer.</a:t>
            </a:r>
            <a:endParaRPr sz="2300">
              <a:solidFill>
                <a:schemeClr val="dk1"/>
              </a:solidFill>
              <a:latin typeface="Gill Sans"/>
              <a:ea typeface="Gill Sans"/>
              <a:cs typeface="Gill Sans"/>
              <a:sym typeface="Gill Sans"/>
            </a:endParaRPr>
          </a:p>
          <a:p>
            <a:pPr indent="0" lvl="0" marL="0" marR="0" rtl="0" algn="l">
              <a:lnSpc>
                <a:spcPct val="100000"/>
              </a:lnSpc>
              <a:spcBef>
                <a:spcPts val="1000"/>
              </a:spcBef>
              <a:spcAft>
                <a:spcPts val="0"/>
              </a:spcAft>
              <a:buNone/>
            </a:pPr>
            <a:r>
              <a:t/>
            </a:r>
            <a:endParaRPr b="0" i="0" sz="2300" u="none" cap="none" strike="noStrike">
              <a:solidFill>
                <a:schemeClr val="dk1"/>
              </a:solidFill>
              <a:latin typeface="Gill Sans"/>
              <a:ea typeface="Gill Sans"/>
              <a:cs typeface="Gill Sans"/>
              <a:sym typeface="Gill Sans"/>
            </a:endParaRPr>
          </a:p>
          <a:p>
            <a:pPr indent="-165100" lvl="0" marL="342900" marR="0" rtl="0" algn="l">
              <a:lnSpc>
                <a:spcPct val="100000"/>
              </a:lnSpc>
              <a:spcBef>
                <a:spcPts val="1000"/>
              </a:spcBef>
              <a:spcAft>
                <a:spcPts val="0"/>
              </a:spcAft>
              <a:buClr>
                <a:srgbClr val="FFC629"/>
              </a:buClr>
              <a:buSzPts val="2800"/>
              <a:buFont typeface="Arial"/>
              <a:buNone/>
            </a:pPr>
            <a:r>
              <a:t/>
            </a:r>
            <a:endParaRPr b="0" i="0" sz="2300" u="none" cap="none" strike="noStrike">
              <a:solidFill>
                <a:schemeClr val="dk1"/>
              </a:solidFill>
              <a:latin typeface="Arial"/>
              <a:ea typeface="Arial"/>
              <a:cs typeface="Arial"/>
              <a:sym typeface="Arial"/>
            </a:endParaRPr>
          </a:p>
          <a:p>
            <a:pPr indent="-139700" lvl="0" marL="342900" marR="0" rtl="0" algn="l">
              <a:lnSpc>
                <a:spcPct val="100000"/>
              </a:lnSpc>
              <a:spcBef>
                <a:spcPts val="1000"/>
              </a:spcBef>
              <a:spcAft>
                <a:spcPts val="0"/>
              </a:spcAft>
              <a:buClr>
                <a:srgbClr val="FFC629"/>
              </a:buClr>
              <a:buSzPts val="3200"/>
              <a:buFont typeface="Arial"/>
              <a:buNone/>
            </a:pPr>
            <a:r>
              <a:t/>
            </a:r>
            <a:endParaRPr b="0" i="0" sz="2300" u="none" cap="none" strike="noStrike">
              <a:solidFill>
                <a:schemeClr val="dk1"/>
              </a:solidFill>
              <a:latin typeface="Gill Sans"/>
              <a:ea typeface="Gill Sans"/>
              <a:cs typeface="Gill Sans"/>
              <a:sym typeface="Gill Sans"/>
            </a:endParaRPr>
          </a:p>
          <a:p>
            <a:pPr indent="-213359" lvl="0" marL="342900" marR="0" rtl="0" algn="l">
              <a:lnSpc>
                <a:spcPct val="90000"/>
              </a:lnSpc>
              <a:spcBef>
                <a:spcPts val="720"/>
              </a:spcBef>
              <a:spcAft>
                <a:spcPts val="0"/>
              </a:spcAft>
              <a:buClr>
                <a:srgbClr val="FFC629"/>
              </a:buClr>
              <a:buSzPts val="2040"/>
              <a:buFont typeface="Arial"/>
              <a:buNone/>
            </a:pPr>
            <a:r>
              <a:t/>
            </a:r>
            <a:endParaRPr b="0" i="0" sz="2300" u="none" cap="none" strike="noStrike">
              <a:solidFill>
                <a:srgbClr val="FF0000"/>
              </a:solidFill>
              <a:latin typeface="Gill Sans"/>
              <a:ea typeface="Gill Sans"/>
              <a:cs typeface="Gill Sans"/>
              <a:sym typeface="Gill Sans"/>
            </a:endParaRPr>
          </a:p>
          <a:p>
            <a:pPr indent="-384810" lvl="0" marL="514350" marR="0" rtl="0" algn="l">
              <a:lnSpc>
                <a:spcPct val="90000"/>
              </a:lnSpc>
              <a:spcBef>
                <a:spcPts val="720"/>
              </a:spcBef>
              <a:spcAft>
                <a:spcPts val="0"/>
              </a:spcAft>
              <a:buClr>
                <a:srgbClr val="FFC629"/>
              </a:buClr>
              <a:buSzPts val="2040"/>
              <a:buFont typeface="Calibri"/>
              <a:buNone/>
            </a:pPr>
            <a:r>
              <a:t/>
            </a:r>
            <a:endParaRPr b="0" i="0" sz="2300" u="none" cap="none" strike="noStrike">
              <a:solidFill>
                <a:schemeClr val="dk1"/>
              </a:solidFill>
              <a:latin typeface="Gill Sans"/>
              <a:ea typeface="Gill Sans"/>
              <a:cs typeface="Gill Sans"/>
              <a:sym typeface="Gill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373e8196e82_0_7"/>
          <p:cNvSpPr txBox="1"/>
          <p:nvPr>
            <p:ph idx="2" type="body"/>
          </p:nvPr>
        </p:nvSpPr>
        <p:spPr>
          <a:xfrm>
            <a:off x="420450" y="546910"/>
            <a:ext cx="10856100" cy="74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4900"/>
              <a:t>External </a:t>
            </a:r>
            <a:r>
              <a:rPr lang="en-US" sz="4900"/>
              <a:t>Constraints</a:t>
            </a:r>
            <a:endParaRPr sz="4900"/>
          </a:p>
        </p:txBody>
      </p:sp>
      <p:sp>
        <p:nvSpPr>
          <p:cNvPr id="103" name="Google Shape;103;g373e8196e82_0_7"/>
          <p:cNvSpPr txBox="1"/>
          <p:nvPr/>
        </p:nvSpPr>
        <p:spPr>
          <a:xfrm>
            <a:off x="300525" y="1293300"/>
            <a:ext cx="11351100" cy="5718300"/>
          </a:xfrm>
          <a:prstGeom prst="rect">
            <a:avLst/>
          </a:prstGeom>
          <a:noFill/>
          <a:ln>
            <a:noFill/>
          </a:ln>
        </p:spPr>
        <p:txBody>
          <a:bodyPr anchorCtr="0" anchor="t" bIns="45700" lIns="91425" spcFirstLastPara="1" rIns="91425" wrap="square" tIns="45700">
            <a:noAutofit/>
          </a:bodyPr>
          <a:lstStyle/>
          <a:p>
            <a:pPr indent="-319087" lvl="0" marL="582612" marR="0" rtl="0" algn="l">
              <a:lnSpc>
                <a:spcPct val="100000"/>
              </a:lnSpc>
              <a:spcBef>
                <a:spcPts val="1000"/>
              </a:spcBef>
              <a:spcAft>
                <a:spcPts val="0"/>
              </a:spcAft>
              <a:buClr>
                <a:schemeClr val="dk1"/>
              </a:buClr>
              <a:buSzPts val="2300"/>
              <a:buChar char="•"/>
            </a:pPr>
            <a:r>
              <a:rPr b="1" lang="en-US" sz="2300">
                <a:solidFill>
                  <a:schemeClr val="dk1"/>
                </a:solidFill>
                <a:latin typeface="Gill Sans"/>
                <a:ea typeface="Gill Sans"/>
                <a:cs typeface="Gill Sans"/>
                <a:sym typeface="Gill Sans"/>
              </a:rPr>
              <a:t>Economic Factors: </a:t>
            </a:r>
            <a:r>
              <a:rPr lang="en-US" sz="2300">
                <a:solidFill>
                  <a:schemeClr val="dk1"/>
                </a:solidFill>
                <a:latin typeface="Gill Sans"/>
                <a:ea typeface="Gill Sans"/>
                <a:cs typeface="Gill Sans"/>
                <a:sym typeface="Gill Sans"/>
              </a:rPr>
              <a:t>The solution uses free, open source tools reducing development costs to $0. CLI format enables the team to avoid paid hosting platforms such as AWS.</a:t>
            </a:r>
            <a:endParaRPr sz="2300">
              <a:solidFill>
                <a:schemeClr val="dk1"/>
              </a:solidFill>
              <a:latin typeface="Gill Sans"/>
              <a:ea typeface="Gill Sans"/>
              <a:cs typeface="Gill Sans"/>
              <a:sym typeface="Gill Sans"/>
            </a:endParaRPr>
          </a:p>
          <a:p>
            <a:pPr indent="-319087" lvl="0" marL="582612" marR="0" rtl="0" algn="l">
              <a:lnSpc>
                <a:spcPct val="100000"/>
              </a:lnSpc>
              <a:spcBef>
                <a:spcPts val="1000"/>
              </a:spcBef>
              <a:spcAft>
                <a:spcPts val="0"/>
              </a:spcAft>
              <a:buClr>
                <a:schemeClr val="dk1"/>
              </a:buClr>
              <a:buSzPts val="2300"/>
              <a:buFont typeface="Gill Sans"/>
              <a:buChar char="•"/>
            </a:pPr>
            <a:r>
              <a:rPr b="1" lang="en-US" sz="2300">
                <a:solidFill>
                  <a:schemeClr val="dk1"/>
                </a:solidFill>
                <a:latin typeface="Gill Sans"/>
                <a:ea typeface="Gill Sans"/>
                <a:cs typeface="Gill Sans"/>
                <a:sym typeface="Gill Sans"/>
              </a:rPr>
              <a:t>Regulatory Compliance: </a:t>
            </a:r>
            <a:r>
              <a:rPr lang="en-US" sz="2300">
                <a:solidFill>
                  <a:schemeClr val="dk1"/>
                </a:solidFill>
                <a:latin typeface="Gill Sans"/>
                <a:ea typeface="Gill Sans"/>
                <a:cs typeface="Gill Sans"/>
                <a:sym typeface="Gill Sans"/>
              </a:rPr>
              <a:t>The user data is stored locally, minimizing any form of </a:t>
            </a:r>
            <a:r>
              <a:rPr lang="en-US" sz="2300">
                <a:solidFill>
                  <a:schemeClr val="dk1"/>
                </a:solidFill>
                <a:latin typeface="Gill Sans"/>
                <a:ea typeface="Gill Sans"/>
                <a:cs typeface="Gill Sans"/>
                <a:sym typeface="Gill Sans"/>
              </a:rPr>
              <a:t>exposure</a:t>
            </a:r>
            <a:r>
              <a:rPr lang="en-US" sz="2300">
                <a:solidFill>
                  <a:schemeClr val="dk1"/>
                </a:solidFill>
                <a:latin typeface="Gill Sans"/>
                <a:ea typeface="Gill Sans"/>
                <a:cs typeface="Gill Sans"/>
                <a:sym typeface="Gill Sans"/>
              </a:rPr>
              <a:t> to cloud breach or third party risks. CLI structure ensures no </a:t>
            </a:r>
            <a:r>
              <a:rPr lang="en-US" sz="2300">
                <a:solidFill>
                  <a:schemeClr val="dk1"/>
                </a:solidFill>
                <a:latin typeface="Gill Sans"/>
                <a:ea typeface="Gill Sans"/>
                <a:cs typeface="Gill Sans"/>
                <a:sym typeface="Gill Sans"/>
              </a:rPr>
              <a:t>unnecessary</a:t>
            </a:r>
            <a:r>
              <a:rPr lang="en-US" sz="2300">
                <a:solidFill>
                  <a:schemeClr val="dk1"/>
                </a:solidFill>
                <a:latin typeface="Gill Sans"/>
                <a:ea typeface="Gill Sans"/>
                <a:cs typeface="Gill Sans"/>
                <a:sym typeface="Gill Sans"/>
              </a:rPr>
              <a:t> data collection is being done, ensuring a private design.</a:t>
            </a:r>
            <a:endParaRPr sz="2300">
              <a:solidFill>
                <a:schemeClr val="dk1"/>
              </a:solidFill>
              <a:latin typeface="Gill Sans"/>
              <a:ea typeface="Gill Sans"/>
              <a:cs typeface="Gill Sans"/>
              <a:sym typeface="Gill Sans"/>
            </a:endParaRPr>
          </a:p>
          <a:p>
            <a:pPr indent="-319087" lvl="0" marL="582612" marR="0" rtl="0" algn="l">
              <a:lnSpc>
                <a:spcPct val="100000"/>
              </a:lnSpc>
              <a:spcBef>
                <a:spcPts val="1000"/>
              </a:spcBef>
              <a:spcAft>
                <a:spcPts val="0"/>
              </a:spcAft>
              <a:buClr>
                <a:schemeClr val="dk1"/>
              </a:buClr>
              <a:buSzPts val="2300"/>
              <a:buFont typeface="Gill Sans"/>
              <a:buChar char="•"/>
            </a:pPr>
            <a:r>
              <a:rPr b="1" lang="en-US" sz="2300">
                <a:solidFill>
                  <a:schemeClr val="dk1"/>
                </a:solidFill>
                <a:latin typeface="Gill Sans"/>
                <a:ea typeface="Gill Sans"/>
                <a:cs typeface="Gill Sans"/>
                <a:sym typeface="Gill Sans"/>
              </a:rPr>
              <a:t>Reliability: </a:t>
            </a:r>
            <a:r>
              <a:rPr lang="en-US" sz="2300">
                <a:solidFill>
                  <a:schemeClr val="dk1"/>
                </a:solidFill>
                <a:latin typeface="Gill Sans"/>
                <a:ea typeface="Gill Sans"/>
                <a:cs typeface="Gill Sans"/>
                <a:sym typeface="Gill Sans"/>
              </a:rPr>
              <a:t>The testing </a:t>
            </a:r>
            <a:r>
              <a:rPr lang="en-US" sz="2300">
                <a:solidFill>
                  <a:schemeClr val="dk1"/>
                </a:solidFill>
                <a:latin typeface="Gill Sans"/>
                <a:ea typeface="Gill Sans"/>
                <a:cs typeface="Gill Sans"/>
                <a:sym typeface="Gill Sans"/>
              </a:rPr>
              <a:t>methodologies</a:t>
            </a:r>
            <a:r>
              <a:rPr lang="en-US" sz="2300">
                <a:solidFill>
                  <a:schemeClr val="dk1"/>
                </a:solidFill>
                <a:latin typeface="Gill Sans"/>
                <a:ea typeface="Gill Sans"/>
                <a:cs typeface="Gill Sans"/>
                <a:sym typeface="Gill Sans"/>
              </a:rPr>
              <a:t> that are applied are done to ensure that the </a:t>
            </a:r>
            <a:r>
              <a:rPr lang="en-US" sz="2300">
                <a:solidFill>
                  <a:schemeClr val="dk1"/>
                </a:solidFill>
                <a:latin typeface="Gill Sans"/>
                <a:ea typeface="Gill Sans"/>
                <a:cs typeface="Gill Sans"/>
                <a:sym typeface="Gill Sans"/>
              </a:rPr>
              <a:t>application</a:t>
            </a:r>
            <a:r>
              <a:rPr lang="en-US" sz="2300">
                <a:solidFill>
                  <a:schemeClr val="dk1"/>
                </a:solidFill>
                <a:latin typeface="Gill Sans"/>
                <a:ea typeface="Gill Sans"/>
                <a:cs typeface="Gill Sans"/>
                <a:sym typeface="Gill Sans"/>
              </a:rPr>
              <a:t> is reliable and can handle foreign inputs and remain </a:t>
            </a:r>
            <a:r>
              <a:rPr lang="en-US" sz="2300">
                <a:solidFill>
                  <a:schemeClr val="dk1"/>
                </a:solidFill>
                <a:latin typeface="Gill Sans"/>
                <a:ea typeface="Gill Sans"/>
                <a:cs typeface="Gill Sans"/>
                <a:sym typeface="Gill Sans"/>
              </a:rPr>
              <a:t>maintainable</a:t>
            </a:r>
            <a:r>
              <a:rPr lang="en-US" sz="2300">
                <a:solidFill>
                  <a:schemeClr val="dk1"/>
                </a:solidFill>
                <a:latin typeface="Gill Sans"/>
                <a:ea typeface="Gill Sans"/>
                <a:cs typeface="Gill Sans"/>
                <a:sym typeface="Gill Sans"/>
              </a:rPr>
              <a:t>. High code coverage ensure stable performance across modules.</a:t>
            </a:r>
            <a:endParaRPr sz="2300">
              <a:solidFill>
                <a:schemeClr val="dk1"/>
              </a:solidFill>
              <a:latin typeface="Gill Sans"/>
              <a:ea typeface="Gill Sans"/>
              <a:cs typeface="Gill Sans"/>
              <a:sym typeface="Gill Sans"/>
            </a:endParaRPr>
          </a:p>
          <a:p>
            <a:pPr indent="-319087" lvl="0" marL="582612" marR="0" rtl="0" algn="l">
              <a:lnSpc>
                <a:spcPct val="100000"/>
              </a:lnSpc>
              <a:spcBef>
                <a:spcPts val="1000"/>
              </a:spcBef>
              <a:spcAft>
                <a:spcPts val="0"/>
              </a:spcAft>
              <a:buClr>
                <a:schemeClr val="dk1"/>
              </a:buClr>
              <a:buSzPts val="2300"/>
              <a:buFont typeface="Gill Sans"/>
              <a:buChar char="•"/>
            </a:pPr>
            <a:r>
              <a:rPr b="1" lang="en-US" sz="2300">
                <a:solidFill>
                  <a:schemeClr val="dk1"/>
                </a:solidFill>
                <a:latin typeface="Gill Sans"/>
                <a:ea typeface="Gill Sans"/>
                <a:cs typeface="Gill Sans"/>
                <a:sym typeface="Gill Sans"/>
              </a:rPr>
              <a:t>Societal Impacts</a:t>
            </a:r>
            <a:r>
              <a:rPr b="1" lang="en-US" sz="2300">
                <a:solidFill>
                  <a:schemeClr val="dk1"/>
                </a:solidFill>
                <a:latin typeface="Gill Sans"/>
                <a:ea typeface="Gill Sans"/>
                <a:cs typeface="Gill Sans"/>
                <a:sym typeface="Gill Sans"/>
              </a:rPr>
              <a:t>:</a:t>
            </a:r>
            <a:r>
              <a:rPr lang="en-US" sz="2300">
                <a:solidFill>
                  <a:schemeClr val="dk1"/>
                </a:solidFill>
                <a:latin typeface="Gill Sans"/>
                <a:ea typeface="Gill Sans"/>
                <a:cs typeface="Gill Sans"/>
                <a:sym typeface="Gill Sans"/>
              </a:rPr>
              <a:t> Enhances the users financial literacy allowing for control over digital spending. The application is accessible and is not bounded by hardware due to its lightweight CLI format.</a:t>
            </a:r>
            <a:r>
              <a:rPr b="1" lang="en-US" sz="2300">
                <a:solidFill>
                  <a:schemeClr val="dk1"/>
                </a:solidFill>
                <a:latin typeface="Gill Sans"/>
                <a:ea typeface="Gill Sans"/>
                <a:cs typeface="Gill Sans"/>
                <a:sym typeface="Gill Sans"/>
              </a:rPr>
              <a:t> </a:t>
            </a:r>
            <a:endParaRPr sz="2300">
              <a:solidFill>
                <a:schemeClr val="dk1"/>
              </a:solidFill>
              <a:latin typeface="Gill Sans"/>
              <a:ea typeface="Gill Sans"/>
              <a:cs typeface="Gill Sans"/>
              <a:sym typeface="Gill Sans"/>
            </a:endParaRPr>
          </a:p>
          <a:p>
            <a:pPr indent="0" lvl="0" marL="0" marR="0" rtl="0" algn="l">
              <a:lnSpc>
                <a:spcPct val="100000"/>
              </a:lnSpc>
              <a:spcBef>
                <a:spcPts val="1000"/>
              </a:spcBef>
              <a:spcAft>
                <a:spcPts val="0"/>
              </a:spcAft>
              <a:buNone/>
            </a:pPr>
            <a:r>
              <a:t/>
            </a:r>
            <a:endParaRPr b="0" i="0" sz="2300" u="none" cap="none" strike="noStrike">
              <a:solidFill>
                <a:schemeClr val="dk1"/>
              </a:solidFill>
              <a:latin typeface="Gill Sans"/>
              <a:ea typeface="Gill Sans"/>
              <a:cs typeface="Gill Sans"/>
              <a:sym typeface="Gill Sans"/>
            </a:endParaRPr>
          </a:p>
          <a:p>
            <a:pPr indent="-165100" lvl="0" marL="342900" marR="0" rtl="0" algn="l">
              <a:lnSpc>
                <a:spcPct val="100000"/>
              </a:lnSpc>
              <a:spcBef>
                <a:spcPts val="1000"/>
              </a:spcBef>
              <a:spcAft>
                <a:spcPts val="0"/>
              </a:spcAft>
              <a:buClr>
                <a:srgbClr val="FFC629"/>
              </a:buClr>
              <a:buSzPts val="2800"/>
              <a:buFont typeface="Arial"/>
              <a:buNone/>
            </a:pPr>
            <a:r>
              <a:t/>
            </a:r>
            <a:endParaRPr b="0" i="0" sz="2300" u="none" cap="none" strike="noStrike">
              <a:solidFill>
                <a:schemeClr val="dk1"/>
              </a:solidFill>
              <a:latin typeface="Arial"/>
              <a:ea typeface="Arial"/>
              <a:cs typeface="Arial"/>
              <a:sym typeface="Arial"/>
            </a:endParaRPr>
          </a:p>
          <a:p>
            <a:pPr indent="-139700" lvl="0" marL="342900" marR="0" rtl="0" algn="l">
              <a:lnSpc>
                <a:spcPct val="100000"/>
              </a:lnSpc>
              <a:spcBef>
                <a:spcPts val="1000"/>
              </a:spcBef>
              <a:spcAft>
                <a:spcPts val="0"/>
              </a:spcAft>
              <a:buClr>
                <a:srgbClr val="FFC629"/>
              </a:buClr>
              <a:buSzPts val="3200"/>
              <a:buFont typeface="Arial"/>
              <a:buNone/>
            </a:pPr>
            <a:r>
              <a:t/>
            </a:r>
            <a:endParaRPr b="0" i="0" sz="2300" u="none" cap="none" strike="noStrike">
              <a:solidFill>
                <a:schemeClr val="dk1"/>
              </a:solidFill>
              <a:latin typeface="Gill Sans"/>
              <a:ea typeface="Gill Sans"/>
              <a:cs typeface="Gill Sans"/>
              <a:sym typeface="Gill Sans"/>
            </a:endParaRPr>
          </a:p>
          <a:p>
            <a:pPr indent="-213359" lvl="0" marL="342900" marR="0" rtl="0" algn="l">
              <a:lnSpc>
                <a:spcPct val="90000"/>
              </a:lnSpc>
              <a:spcBef>
                <a:spcPts val="720"/>
              </a:spcBef>
              <a:spcAft>
                <a:spcPts val="0"/>
              </a:spcAft>
              <a:buClr>
                <a:srgbClr val="FFC629"/>
              </a:buClr>
              <a:buSzPts val="2040"/>
              <a:buFont typeface="Arial"/>
              <a:buNone/>
            </a:pPr>
            <a:r>
              <a:t/>
            </a:r>
            <a:endParaRPr b="0" i="0" sz="2300" u="none" cap="none" strike="noStrike">
              <a:solidFill>
                <a:srgbClr val="FF0000"/>
              </a:solidFill>
              <a:latin typeface="Gill Sans"/>
              <a:ea typeface="Gill Sans"/>
              <a:cs typeface="Gill Sans"/>
              <a:sym typeface="Gill Sans"/>
            </a:endParaRPr>
          </a:p>
          <a:p>
            <a:pPr indent="-384810" lvl="0" marL="514350" marR="0" rtl="0" algn="l">
              <a:lnSpc>
                <a:spcPct val="90000"/>
              </a:lnSpc>
              <a:spcBef>
                <a:spcPts val="720"/>
              </a:spcBef>
              <a:spcAft>
                <a:spcPts val="0"/>
              </a:spcAft>
              <a:buClr>
                <a:srgbClr val="FFC629"/>
              </a:buClr>
              <a:buSzPts val="2040"/>
              <a:buFont typeface="Calibri"/>
              <a:buNone/>
            </a:pPr>
            <a:r>
              <a:t/>
            </a:r>
            <a:endParaRPr b="0" i="0" sz="2300" u="none" cap="none" strike="noStrike">
              <a:solidFill>
                <a:schemeClr val="dk1"/>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6"/>
          <p:cNvSpPr txBox="1"/>
          <p:nvPr>
            <p:ph idx="2" type="body"/>
          </p:nvPr>
        </p:nvSpPr>
        <p:spPr>
          <a:xfrm>
            <a:off x="668019" y="546776"/>
            <a:ext cx="10855961" cy="746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24734"/>
              </a:buClr>
              <a:buSzPts val="4400"/>
              <a:buNone/>
            </a:pPr>
            <a:r>
              <a:rPr lang="en-US" sz="4400">
                <a:latin typeface="Arial"/>
                <a:ea typeface="Arial"/>
                <a:cs typeface="Arial"/>
                <a:sym typeface="Arial"/>
              </a:rPr>
              <a:t>Solution</a:t>
            </a:r>
            <a:r>
              <a:rPr lang="en-US" sz="4400"/>
              <a:t> 1: Full Stack Web Application</a:t>
            </a:r>
            <a:endParaRPr/>
          </a:p>
        </p:txBody>
      </p:sp>
      <p:sp>
        <p:nvSpPr>
          <p:cNvPr id="110" name="Google Shape;110;p6"/>
          <p:cNvSpPr txBox="1"/>
          <p:nvPr/>
        </p:nvSpPr>
        <p:spPr>
          <a:xfrm>
            <a:off x="668019" y="1429613"/>
            <a:ext cx="10734440" cy="4610474"/>
          </a:xfrm>
          <a:prstGeom prst="rect">
            <a:avLst/>
          </a:prstGeom>
          <a:noFill/>
          <a:ln>
            <a:noFill/>
          </a:ln>
        </p:spPr>
        <p:txBody>
          <a:bodyPr anchorCtr="0" anchor="t" bIns="45700" lIns="91425" spcFirstLastPara="1" rIns="91425" wrap="square" tIns="45700">
            <a:noAutofit/>
          </a:bodyPr>
          <a:lstStyle/>
          <a:p>
            <a:pPr indent="-304800" lvl="2" marL="311150" marR="0" rtl="0" algn="l">
              <a:lnSpc>
                <a:spcPct val="90000"/>
              </a:lnSpc>
              <a:spcBef>
                <a:spcPts val="0"/>
              </a:spcBef>
              <a:spcAft>
                <a:spcPts val="0"/>
              </a:spcAft>
              <a:buClr>
                <a:schemeClr val="dk1"/>
              </a:buClr>
              <a:buSzPts val="3200"/>
              <a:buChar char="•"/>
            </a:pPr>
            <a:r>
              <a:rPr b="1" lang="en-US" sz="3200">
                <a:solidFill>
                  <a:schemeClr val="dk1"/>
                </a:solidFill>
                <a:latin typeface="Gill Sans"/>
                <a:ea typeface="Gill Sans"/>
                <a:cs typeface="Gill Sans"/>
                <a:sym typeface="Gill Sans"/>
              </a:rPr>
              <a:t>Design:</a:t>
            </a:r>
            <a:endParaRPr b="1"/>
          </a:p>
          <a:p>
            <a:pPr indent="-346075" lvl="1" marL="671512" marR="0" rtl="0" algn="l">
              <a:lnSpc>
                <a:spcPct val="90000"/>
              </a:lnSpc>
              <a:spcBef>
                <a:spcPts val="500"/>
              </a:spcBef>
              <a:spcAft>
                <a:spcPts val="0"/>
              </a:spcAft>
              <a:buClr>
                <a:schemeClr val="dk1"/>
              </a:buClr>
              <a:buSzPts val="2400"/>
              <a:buFont typeface="Arial"/>
              <a:buChar char="•"/>
            </a:pPr>
            <a:r>
              <a:rPr lang="en-US" sz="2400">
                <a:solidFill>
                  <a:schemeClr val="dk1"/>
                </a:solidFill>
                <a:latin typeface="Gill Sans"/>
                <a:ea typeface="Gill Sans"/>
                <a:cs typeface="Gill Sans"/>
                <a:sym typeface="Gill Sans"/>
              </a:rPr>
              <a:t>Frontend: React.JS</a:t>
            </a:r>
            <a:endParaRPr/>
          </a:p>
          <a:p>
            <a:pPr indent="-346075" lvl="1" marL="671512" marR="0" rtl="0" algn="l">
              <a:lnSpc>
                <a:spcPct val="90000"/>
              </a:lnSpc>
              <a:spcBef>
                <a:spcPts val="500"/>
              </a:spcBef>
              <a:spcAft>
                <a:spcPts val="0"/>
              </a:spcAft>
              <a:buClr>
                <a:schemeClr val="dk1"/>
              </a:buClr>
              <a:buSzPts val="2400"/>
              <a:buFont typeface="Arial"/>
              <a:buChar char="•"/>
            </a:pPr>
            <a:r>
              <a:rPr lang="en-US" sz="2400">
                <a:solidFill>
                  <a:schemeClr val="dk1"/>
                </a:solidFill>
                <a:latin typeface="Gill Sans"/>
                <a:ea typeface="Gill Sans"/>
                <a:cs typeface="Gill Sans"/>
                <a:sym typeface="Gill Sans"/>
              </a:rPr>
              <a:t>Backend: Java Spring Boot</a:t>
            </a:r>
            <a:endParaRPr sz="2400">
              <a:solidFill>
                <a:schemeClr val="dk1"/>
              </a:solidFill>
              <a:latin typeface="Gill Sans"/>
              <a:ea typeface="Gill Sans"/>
              <a:cs typeface="Gill Sans"/>
              <a:sym typeface="Gill Sans"/>
            </a:endParaRPr>
          </a:p>
          <a:p>
            <a:pPr indent="-346075" lvl="1" marL="671512" marR="0" rtl="0" algn="l">
              <a:lnSpc>
                <a:spcPct val="90000"/>
              </a:lnSpc>
              <a:spcBef>
                <a:spcPts val="5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Database: PostgreSQL with hibernate</a:t>
            </a:r>
            <a:endParaRPr sz="2400">
              <a:solidFill>
                <a:schemeClr val="dk1"/>
              </a:solidFill>
              <a:latin typeface="Gill Sans"/>
              <a:ea typeface="Gill Sans"/>
              <a:cs typeface="Gill Sans"/>
              <a:sym typeface="Gill Sans"/>
            </a:endParaRPr>
          </a:p>
          <a:p>
            <a:pPr indent="-346075" lvl="1" marL="671512" marR="0" rtl="0" algn="l">
              <a:lnSpc>
                <a:spcPct val="90000"/>
              </a:lnSpc>
              <a:spcBef>
                <a:spcPts val="5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Hosted on AWS EC2 instance.</a:t>
            </a:r>
            <a:endParaRPr b="0" i="0" sz="2600" u="none" cap="none" strike="noStrike">
              <a:solidFill>
                <a:schemeClr val="dk1"/>
              </a:solidFill>
              <a:latin typeface="Gill Sans"/>
              <a:ea typeface="Gill Sans"/>
              <a:cs typeface="Gill Sans"/>
              <a:sym typeface="Gill Sans"/>
            </a:endParaRPr>
          </a:p>
          <a:p>
            <a:pPr indent="-342900" lvl="0" marL="342900" marR="0" rtl="0" algn="l">
              <a:lnSpc>
                <a:spcPct val="100000"/>
              </a:lnSpc>
              <a:spcBef>
                <a:spcPts val="1000"/>
              </a:spcBef>
              <a:spcAft>
                <a:spcPts val="0"/>
              </a:spcAft>
              <a:buClr>
                <a:schemeClr val="dk1"/>
              </a:buClr>
              <a:buSzPts val="3200"/>
              <a:buFont typeface="Arial"/>
              <a:buChar char="•"/>
            </a:pPr>
            <a:r>
              <a:rPr b="1" lang="en-US" sz="3200">
                <a:solidFill>
                  <a:schemeClr val="dk1"/>
                </a:solidFill>
                <a:latin typeface="Gill Sans"/>
                <a:ea typeface="Gill Sans"/>
                <a:cs typeface="Gill Sans"/>
                <a:sym typeface="Gill Sans"/>
              </a:rPr>
              <a:t>Analysis</a:t>
            </a:r>
            <a:r>
              <a:rPr lang="en-US" sz="3200">
                <a:solidFill>
                  <a:schemeClr val="dk1"/>
                </a:solidFill>
                <a:latin typeface="Gill Sans"/>
                <a:ea typeface="Gill Sans"/>
                <a:cs typeface="Gill Sans"/>
                <a:sym typeface="Gill Sans"/>
              </a:rPr>
              <a:t>:</a:t>
            </a:r>
            <a:endParaRPr/>
          </a:p>
          <a:p>
            <a:pPr indent="-346075" lvl="1" marL="671512" marR="0" rtl="0" algn="l">
              <a:lnSpc>
                <a:spcPct val="90000"/>
              </a:lnSpc>
              <a:spcBef>
                <a:spcPts val="500"/>
              </a:spcBef>
              <a:spcAft>
                <a:spcPts val="0"/>
              </a:spcAft>
              <a:buClr>
                <a:schemeClr val="dk1"/>
              </a:buClr>
              <a:buSzPts val="2400"/>
              <a:buFont typeface="Arial"/>
              <a:buChar char="•"/>
            </a:pPr>
            <a:r>
              <a:rPr lang="en-US" sz="2400">
                <a:solidFill>
                  <a:schemeClr val="dk1"/>
                </a:solidFill>
                <a:latin typeface="Gill Sans"/>
                <a:ea typeface="Gill Sans"/>
                <a:cs typeface="Gill Sans"/>
                <a:sym typeface="Gill Sans"/>
              </a:rPr>
              <a:t>Scalable and modern, but very complex.</a:t>
            </a:r>
            <a:endParaRPr sz="2400">
              <a:solidFill>
                <a:schemeClr val="dk1"/>
              </a:solidFill>
              <a:latin typeface="Gill Sans"/>
              <a:ea typeface="Gill Sans"/>
              <a:cs typeface="Gill Sans"/>
              <a:sym typeface="Gill Sans"/>
            </a:endParaRPr>
          </a:p>
          <a:p>
            <a:pPr indent="-346075" lvl="1" marL="671512" marR="0" rtl="0" algn="l">
              <a:lnSpc>
                <a:spcPct val="90000"/>
              </a:lnSpc>
              <a:spcBef>
                <a:spcPts val="5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Required multiple testing layers including UI, API, DB, End to End functionality.</a:t>
            </a:r>
            <a:endParaRPr sz="2400">
              <a:solidFill>
                <a:schemeClr val="dk1"/>
              </a:solidFill>
              <a:latin typeface="Gill Sans"/>
              <a:ea typeface="Gill Sans"/>
              <a:cs typeface="Gill Sans"/>
              <a:sym typeface="Gill Sans"/>
            </a:endParaRPr>
          </a:p>
          <a:p>
            <a:pPr indent="-346075" lvl="1" marL="671512" marR="0" rtl="0" algn="l">
              <a:lnSpc>
                <a:spcPct val="90000"/>
              </a:lnSpc>
              <a:spcBef>
                <a:spcPts val="5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Layer of difficulty for JUnit is added.</a:t>
            </a:r>
            <a:endParaRPr sz="2400">
              <a:solidFill>
                <a:schemeClr val="dk1"/>
              </a:solidFill>
              <a:latin typeface="Gill Sans"/>
              <a:ea typeface="Gill Sans"/>
              <a:cs typeface="Gill Sans"/>
              <a:sym typeface="Gill Sans"/>
            </a:endParaRPr>
          </a:p>
          <a:p>
            <a:pPr indent="-346075" lvl="1" marL="671512" marR="0" rtl="0" algn="l">
              <a:lnSpc>
                <a:spcPct val="90000"/>
              </a:lnSpc>
              <a:spcBef>
                <a:spcPts val="50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Rejected due to testing complexity and time constraints.</a:t>
            </a:r>
            <a:endParaRPr sz="2400">
              <a:solidFill>
                <a:schemeClr val="dk1"/>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2023-02-16T16:25:29Z</dcterms:created>
  <dc:creator>Haley Nicolson</dc:creator>
</cp:coreProperties>
</file>